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4B53E3-BECD-4D72-BA33-181F30F9A168}" type="datetimeFigureOut">
              <a:rPr lang="it-IT" smtClean="0"/>
              <a:pPr/>
              <a:t>22/11/2019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A8C380-3A4E-4C53-96C2-DA4AE2A3E8E2}"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2621089-0296-4374-8665-DEEC5437507B}"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CCF5A0-0FBC-4E32-8E3D-118021F53E1F}"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E442DF1-7400-4461-BD9F-D1E901F36F42}"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1AF0B94-97CC-4169-9795-22C2D8589E5E}"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E17EBEE-2464-48ED-8F1F-E68104AB32B8}" type="datetime1">
              <a:rPr lang="it-IT" smtClean="0"/>
              <a:t>22/11/2019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AACE44A-6C99-4888-AE0C-DE2679BE5463}"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67619A5-9488-4823-B0E9-7FF2D34AEFA7}" type="datetime1">
              <a:rPr lang="it-IT" smtClean="0"/>
              <a:t>22/11/2019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722C342-94EF-410D-8E68-A838D3C890A6}" type="datetime1">
              <a:rPr lang="it-IT" smtClean="0"/>
              <a:t>22/11/2019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6E941B9-6350-4B6D-8F9B-909E73B05C50}" type="datetime1">
              <a:rPr lang="it-IT" smtClean="0"/>
              <a:t>22/11/2019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88A94DE-6EFE-4C98-A210-065A3562B7D1}"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E4EAFB2-CA96-4230-8074-5D59911C507B}" type="datetime1">
              <a:rPr lang="it-IT" smtClean="0"/>
              <a:t>22/11/2019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31DFF-6EC5-44FC-8493-13F21A4BC84F}" type="datetime1">
              <a:rPr lang="it-IT" smtClean="0"/>
              <a:t>22/11/2019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43DD6-6186-47C0-9083-5C0B67B92AB8}"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1080120"/>
          </a:xfrm>
        </p:spPr>
        <p:txBody>
          <a:bodyPr>
            <a:normAutofit fontScale="90000"/>
          </a:bodyPr>
          <a:lstStyle/>
          <a:p>
            <a:r>
              <a:rPr lang="it-IT" sz="2700" b="1" dirty="0" smtClean="0">
                <a:solidFill>
                  <a:srgbClr val="002060"/>
                </a:solidFill>
              </a:rPr>
              <a:t>Sintesi dell’Esortazione apostolica di Papa Francesco</a:t>
            </a:r>
            <a:br>
              <a:rPr lang="it-IT" sz="2700" b="1" dirty="0" smtClean="0">
                <a:solidFill>
                  <a:srgbClr val="002060"/>
                </a:solidFill>
              </a:rPr>
            </a:br>
            <a:r>
              <a:rPr lang="it-IT" sz="2800" b="1" dirty="0" smtClean="0">
                <a:solidFill>
                  <a:srgbClr val="FF0000"/>
                </a:solidFill>
              </a:rPr>
              <a:t> </a:t>
            </a:r>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251520" y="4869160"/>
            <a:ext cx="8640960" cy="910952"/>
          </a:xfrm>
          <a:solidFill>
            <a:srgbClr val="FFFF00"/>
          </a:solidFill>
          <a:ln>
            <a:solidFill>
              <a:srgbClr val="002060"/>
            </a:solidFill>
          </a:ln>
        </p:spPr>
        <p:txBody>
          <a:bodyPr>
            <a:normAutofit lnSpcReduction="10000"/>
          </a:bodyPr>
          <a:lstStyle/>
          <a:p>
            <a:r>
              <a:rPr lang="it-IT" sz="1800" b="1" dirty="0" smtClean="0">
                <a:solidFill>
                  <a:srgbClr val="002060"/>
                </a:solidFill>
              </a:rPr>
              <a:t>Nei 5 lunghi capitoli dell’Esortazione Apostolica, pubblicata il 23–11-2013, il Papa vuole tracciare il cammino della Chiesa per i prossimi anni, nella certezza che la </a:t>
            </a:r>
            <a:r>
              <a:rPr lang="it-IT" sz="1800" b="1" dirty="0">
                <a:solidFill>
                  <a:srgbClr val="002060"/>
                </a:solidFill>
              </a:rPr>
              <a:t>gioia del Vangelo riempie il cuore e la vita intera di coloro che si incontrano con Gesù</a:t>
            </a:r>
          </a:p>
        </p:txBody>
      </p:sp>
      <p:pic>
        <p:nvPicPr>
          <p:cNvPr id="1026" name="Picture 2" descr="C:\Users\Master\Desktop\Evangelii\e1.jpg"/>
          <p:cNvPicPr>
            <a:picLocks noChangeAspect="1" noChangeArrowheads="1"/>
          </p:cNvPicPr>
          <p:nvPr/>
        </p:nvPicPr>
        <p:blipFill>
          <a:blip r:embed="rId2" cstate="print"/>
          <a:srcRect/>
          <a:stretch>
            <a:fillRect/>
          </a:stretch>
        </p:blipFill>
        <p:spPr bwMode="auto">
          <a:xfrm>
            <a:off x="2771800" y="1268760"/>
            <a:ext cx="3268399" cy="3312368"/>
          </a:xfrm>
          <a:prstGeom prst="rect">
            <a:avLst/>
          </a:prstGeom>
          <a:noFill/>
          <a:ln w="25400">
            <a:solidFill>
              <a:srgbClr val="002060"/>
            </a:solidFill>
          </a:ln>
        </p:spPr>
      </p:pic>
      <p:sp>
        <p:nvSpPr>
          <p:cNvPr id="5" name="CasellaDiTesto 4"/>
          <p:cNvSpPr txBox="1"/>
          <p:nvPr/>
        </p:nvSpPr>
        <p:spPr>
          <a:xfrm>
            <a:off x="323528" y="5805264"/>
            <a:ext cx="8424936" cy="646331"/>
          </a:xfrm>
          <a:prstGeom prst="rect">
            <a:avLst/>
          </a:prstGeom>
          <a:noFill/>
        </p:spPr>
        <p:txBody>
          <a:bodyPr wrap="square" rtlCol="0">
            <a:spAutoFit/>
          </a:bodyPr>
          <a:lstStyle/>
          <a:p>
            <a:pPr algn="ctr"/>
            <a:r>
              <a:rPr lang="it-IT" b="1" dirty="0" smtClean="0"/>
              <a:t>Presentazione curata dal Prof. Francesco Cannizzaro  </a:t>
            </a:r>
          </a:p>
          <a:p>
            <a:pPr algn="ctr"/>
            <a:r>
              <a:rPr lang="it-IT" b="1" dirty="0" smtClean="0"/>
              <a:t>Specialista in Pedagogia, Bioetica e Sessuologia</a:t>
            </a:r>
            <a:endParaRPr lang="it-IT" b="1" dirty="0"/>
          </a:p>
        </p:txBody>
      </p:sp>
      <p:sp>
        <p:nvSpPr>
          <p:cNvPr id="6" name="Segnaposto data 5"/>
          <p:cNvSpPr>
            <a:spLocks noGrp="1"/>
          </p:cNvSpPr>
          <p:nvPr>
            <p:ph type="dt" sz="half" idx="10"/>
          </p:nvPr>
        </p:nvSpPr>
        <p:spPr/>
        <p:txBody>
          <a:bodyPr/>
          <a:lstStyle/>
          <a:p>
            <a:fld id="{CFEF223E-8C7D-42EE-98A3-97AAB6BB2D21}"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a:t>
            </a:fld>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980728"/>
            <a:ext cx="5976664" cy="5328592"/>
          </a:xfrm>
          <a:solidFill>
            <a:srgbClr val="FFFF00"/>
          </a:solidFill>
          <a:ln>
            <a:solidFill>
              <a:srgbClr val="002060"/>
            </a:solidFill>
          </a:ln>
        </p:spPr>
        <p:txBody>
          <a:bodyPr>
            <a:normAutofit lnSpcReduction="10000"/>
          </a:bodyPr>
          <a:lstStyle/>
          <a:p>
            <a:r>
              <a:rPr lang="it-IT" sz="2800" b="1" dirty="0">
                <a:solidFill>
                  <a:srgbClr val="0070C0"/>
                </a:solidFill>
              </a:rPr>
              <a:t>Tentazioni degli operatori pastorali</a:t>
            </a:r>
          </a:p>
          <a:p>
            <a:pPr algn="just"/>
            <a:r>
              <a:rPr lang="it-IT" sz="1600" b="1" dirty="0" smtClean="0">
                <a:solidFill>
                  <a:srgbClr val="FF0000"/>
                </a:solidFill>
              </a:rPr>
              <a:t>Il </a:t>
            </a:r>
            <a:r>
              <a:rPr lang="it-IT" sz="1600" b="1" dirty="0">
                <a:solidFill>
                  <a:srgbClr val="FF0000"/>
                </a:solidFill>
              </a:rPr>
              <a:t>testo affronta poi le “tentazioni degli operatori pastorali”. </a:t>
            </a:r>
            <a:r>
              <a:rPr lang="it-IT" sz="1600" dirty="0">
                <a:solidFill>
                  <a:schemeClr val="tx1"/>
                </a:solidFill>
              </a:rPr>
              <a:t>Il Papa, afferma, “come dovere di giustizia, che l’apporto della Chiesa nel mondo attuale è enorme. </a:t>
            </a:r>
            <a:endParaRPr lang="it-IT" sz="1600" dirty="0" smtClean="0">
              <a:solidFill>
                <a:schemeClr val="tx1"/>
              </a:solidFill>
            </a:endParaRPr>
          </a:p>
          <a:p>
            <a:pPr algn="just"/>
            <a:r>
              <a:rPr lang="it-IT" sz="1600" b="1" dirty="0" smtClean="0">
                <a:solidFill>
                  <a:srgbClr val="FF0000"/>
                </a:solidFill>
              </a:rPr>
              <a:t>Il </a:t>
            </a:r>
            <a:r>
              <a:rPr lang="it-IT" sz="1600" b="1" dirty="0">
                <a:solidFill>
                  <a:srgbClr val="FF0000"/>
                </a:solidFill>
              </a:rPr>
              <a:t>nostro dolore e la nostra vergogna per i peccati di alcuni membri della Chiesa</a:t>
            </a:r>
            <a:r>
              <a:rPr lang="it-IT" sz="1600" dirty="0">
                <a:solidFill>
                  <a:schemeClr val="tx1"/>
                </a:solidFill>
              </a:rPr>
              <a:t>, e per i propri, non devono far dimenticare quanti cristiani danno la vita per amore” ((76). Ma “si possono riscontrare in molti operatori di evangelizzazione, sebbene preghino, un’accentuazione dell’individualismo, una crisi d’identità e un calo del fervore” (78); in altri si nota “una sorta di complesso di inferiorità, che li conduce a relativizzare o ad occultare la loro identità cristiana” (79).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La più grande minaccia” </a:t>
            </a:r>
            <a:r>
              <a:rPr lang="it-IT" sz="1600" dirty="0">
                <a:solidFill>
                  <a:schemeClr val="tx1"/>
                </a:solidFill>
              </a:rPr>
              <a:t>è “il grigio pragmatismo della vita quotidiana della Chiesa, nel quale tutto apparentemente procede nella normalità, mentre in realtà la fede si va logorando e degenerando nella meschinità</a:t>
            </a:r>
            <a:r>
              <a:rPr lang="it-IT" sz="1600" dirty="0" smtClean="0">
                <a:solidFill>
                  <a:schemeClr val="tx1"/>
                </a:solidFill>
              </a:rPr>
              <a:t>”. </a:t>
            </a:r>
          </a:p>
          <a:p>
            <a:pPr algn="just"/>
            <a:r>
              <a:rPr lang="it-IT" sz="1600" b="1" dirty="0" smtClean="0">
                <a:solidFill>
                  <a:srgbClr val="FF0000"/>
                </a:solidFill>
              </a:rPr>
              <a:t>Si </a:t>
            </a:r>
            <a:r>
              <a:rPr lang="it-IT" sz="1600" b="1" dirty="0">
                <a:solidFill>
                  <a:srgbClr val="FF0000"/>
                </a:solidFill>
              </a:rPr>
              <a:t>sviluppa “la psicologia della tomba</a:t>
            </a:r>
            <a:r>
              <a:rPr lang="it-IT" sz="1600" dirty="0">
                <a:solidFill>
                  <a:schemeClr val="tx1"/>
                </a:solidFill>
              </a:rPr>
              <a:t>, che poco a poco trasforma i cristiani in mummie da museo” (83). Tuttavia, il Papa invita con forza a non lasciarsi prendere da un “pessimismo sterile” (84). </a:t>
            </a:r>
            <a:endParaRPr lang="it-IT" sz="1600" dirty="0" smtClean="0">
              <a:solidFill>
                <a:schemeClr val="tx1"/>
              </a:solidFill>
            </a:endParaRPr>
          </a:p>
          <a:p>
            <a:pPr algn="just"/>
            <a:r>
              <a:rPr lang="it-IT" sz="1600" b="1" dirty="0" smtClean="0">
                <a:solidFill>
                  <a:srgbClr val="FF0000"/>
                </a:solidFill>
              </a:rPr>
              <a:t>Nei </a:t>
            </a:r>
            <a:r>
              <a:rPr lang="it-IT" sz="1600" b="1" dirty="0">
                <a:solidFill>
                  <a:srgbClr val="FF0000"/>
                </a:solidFill>
              </a:rPr>
              <a:t>deserti della società sono molti i segni della “sete di Dio”: </a:t>
            </a:r>
            <a:r>
              <a:rPr lang="it-IT" sz="1600" dirty="0">
                <a:solidFill>
                  <a:schemeClr val="tx1"/>
                </a:solidFill>
              </a:rPr>
              <a:t>c’è dunque bisogno di persone di speranza, “persone-anfore per dare da bere agli altri” (86). “Il Figlio di Dio, nella sua incarnazione, ci ha invitato alla rivoluzione della tenerezza” (88).</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BBFC5520-F2FD-44D0-BF78-CFBA2C71F98F}"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10</a:t>
            </a:fld>
            <a:endParaRPr lang="it-IT"/>
          </a:p>
        </p:txBody>
      </p:sp>
      <p:pic>
        <p:nvPicPr>
          <p:cNvPr id="7170" name="Picture 2" descr="C:\Users\Master\Desktop\Evangelii\e10.jpg"/>
          <p:cNvPicPr>
            <a:picLocks noChangeAspect="1" noChangeArrowheads="1"/>
          </p:cNvPicPr>
          <p:nvPr/>
        </p:nvPicPr>
        <p:blipFill>
          <a:blip r:embed="rId2" cstate="print"/>
          <a:srcRect/>
          <a:stretch>
            <a:fillRect/>
          </a:stretch>
        </p:blipFill>
        <p:spPr bwMode="auto">
          <a:xfrm>
            <a:off x="6444208" y="2924944"/>
            <a:ext cx="2448272" cy="129148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2411760" y="980728"/>
            <a:ext cx="6408712" cy="5328592"/>
          </a:xfrm>
          <a:solidFill>
            <a:srgbClr val="FFFF00"/>
          </a:solidFill>
          <a:ln>
            <a:solidFill>
              <a:srgbClr val="002060"/>
            </a:solidFill>
          </a:ln>
        </p:spPr>
        <p:txBody>
          <a:bodyPr>
            <a:normAutofit lnSpcReduction="10000"/>
          </a:bodyPr>
          <a:lstStyle/>
          <a:p>
            <a:r>
              <a:rPr lang="it-IT" sz="2800" b="1" dirty="0">
                <a:solidFill>
                  <a:srgbClr val="0070C0"/>
                </a:solidFill>
              </a:rPr>
              <a:t>Dio ci liberi da una Chiesa mondana</a:t>
            </a:r>
          </a:p>
          <a:p>
            <a:pPr algn="just"/>
            <a:r>
              <a:rPr lang="it-IT" sz="1600" b="1" dirty="0" smtClean="0">
                <a:solidFill>
                  <a:srgbClr val="FF0000"/>
                </a:solidFill>
              </a:rPr>
              <a:t>Denuncia </a:t>
            </a:r>
            <a:r>
              <a:rPr lang="it-IT" sz="1600" b="1" dirty="0">
                <a:solidFill>
                  <a:srgbClr val="FF0000"/>
                </a:solidFill>
              </a:rPr>
              <a:t>quindi “la mondanità spirituale</a:t>
            </a:r>
            <a:r>
              <a:rPr lang="it-IT" sz="1600" dirty="0">
                <a:solidFill>
                  <a:schemeClr val="tx1"/>
                </a:solidFill>
              </a:rPr>
              <a:t>, che si nasconde dietro apparenze di religiosità e persino di amore alla Chiesa”: consiste “nel cercare, al posto della gloria del Signore, la gloria umana ed il benessere personale” (93). </a:t>
            </a:r>
            <a:endParaRPr lang="it-IT" sz="1600" dirty="0" smtClean="0">
              <a:solidFill>
                <a:schemeClr val="tx1"/>
              </a:solidFill>
            </a:endParaRPr>
          </a:p>
          <a:p>
            <a:pPr algn="just"/>
            <a:r>
              <a:rPr lang="it-IT" sz="1600" b="1" dirty="0" smtClean="0">
                <a:solidFill>
                  <a:srgbClr val="FF0000"/>
                </a:solidFill>
              </a:rPr>
              <a:t>Questa </a:t>
            </a:r>
            <a:r>
              <a:rPr lang="it-IT" sz="1600" b="1" dirty="0">
                <a:solidFill>
                  <a:srgbClr val="FF0000"/>
                </a:solidFill>
              </a:rPr>
              <a:t>mondanità si esprime in due modi: </a:t>
            </a:r>
            <a:r>
              <a:rPr lang="it-IT" sz="1600" dirty="0">
                <a:solidFill>
                  <a:schemeClr val="tx1"/>
                </a:solidFill>
              </a:rPr>
              <a:t>“il fascino dello gnosticismo, una fede rinchiusa nel soggettivismo” e “il </a:t>
            </a:r>
            <a:r>
              <a:rPr lang="it-IT" sz="1600" dirty="0" err="1">
                <a:solidFill>
                  <a:schemeClr val="tx1"/>
                </a:solidFill>
              </a:rPr>
              <a:t>neopelagianesimo</a:t>
            </a:r>
            <a:r>
              <a:rPr lang="it-IT" sz="1600" dirty="0">
                <a:solidFill>
                  <a:schemeClr val="tx1"/>
                </a:solidFill>
              </a:rPr>
              <a:t> autoreferenziale e prometeico di coloro che … fanno affidamento unicamente sulle proprie forze e si sentono superiori agli altri perché … sono irremovibilmente fedeli ad un certo stile cattolico proprio del passato</a:t>
            </a:r>
            <a:r>
              <a:rPr lang="it-IT" sz="1600" dirty="0" smtClean="0">
                <a:solidFill>
                  <a:schemeClr val="tx1"/>
                </a:solidFill>
              </a:rPr>
              <a:t>.</a:t>
            </a:r>
          </a:p>
          <a:p>
            <a:pPr algn="just"/>
            <a:r>
              <a:rPr lang="it-IT" sz="1600" b="1" dirty="0" smtClean="0">
                <a:solidFill>
                  <a:srgbClr val="FF0000"/>
                </a:solidFill>
              </a:rPr>
              <a:t>E</a:t>
            </a:r>
            <a:r>
              <a:rPr lang="it-IT" sz="1600" b="1" dirty="0">
                <a:solidFill>
                  <a:srgbClr val="FF0000"/>
                </a:solidFill>
              </a:rPr>
              <a:t>’ una presunta sicurezza dottrinale o disciplinare </a:t>
            </a:r>
            <a:r>
              <a:rPr lang="it-IT" sz="1600" dirty="0">
                <a:solidFill>
                  <a:schemeClr val="tx1"/>
                </a:solidFill>
              </a:rPr>
              <a:t>che dà luogo ad un elitarismo narcisista e autoritario, dove invece di evangelizzare si analizzano e si classificano gli altri, e invece di facilitare l’accesso alla grazia si consumano le energie nel controllare” (94). </a:t>
            </a:r>
            <a:endParaRPr lang="it-IT" sz="1600" dirty="0" smtClean="0">
              <a:solidFill>
                <a:schemeClr val="tx1"/>
              </a:solidFill>
            </a:endParaRPr>
          </a:p>
          <a:p>
            <a:pPr algn="just"/>
            <a:r>
              <a:rPr lang="it-IT" sz="1600" b="1" dirty="0" smtClean="0">
                <a:solidFill>
                  <a:srgbClr val="FF0000"/>
                </a:solidFill>
              </a:rPr>
              <a:t>In </a:t>
            </a:r>
            <a:r>
              <a:rPr lang="it-IT" sz="1600" b="1" dirty="0">
                <a:solidFill>
                  <a:srgbClr val="FF0000"/>
                </a:solidFill>
              </a:rPr>
              <a:t>altri “si nota una cura ostentata della liturgia</a:t>
            </a:r>
            <a:r>
              <a:rPr lang="it-IT" sz="1600" dirty="0">
                <a:solidFill>
                  <a:schemeClr val="tx1"/>
                </a:solidFill>
              </a:rPr>
              <a:t>, della dottrina e del prestigio della Chiesa, ma senza che li preoccupi il reale inserimento del Vangelo nel Popolo di Dio e nei bisogni concreti della storia”. In altri ancora, la mondanità “si esplica in un funzionalismo manageriale … dove il principale beneficiario non è il Popolo di Dio ma piuttosto la Chiesa come organizzazione” (95).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E’ una tremenda corruzione con apparenza di bene </a:t>
            </a:r>
            <a:r>
              <a:rPr lang="it-IT" sz="1600" dirty="0">
                <a:solidFill>
                  <a:schemeClr val="tx1"/>
                </a:solidFill>
              </a:rPr>
              <a:t>… Dio ci liberi da una Chiesa mondana sotto drappeggi spirituali o pastorali!” (97).</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EE200517-4640-4544-87A7-AEA4123804F2}"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11</a:t>
            </a:fld>
            <a:endParaRPr lang="it-IT"/>
          </a:p>
        </p:txBody>
      </p:sp>
      <p:pic>
        <p:nvPicPr>
          <p:cNvPr id="8194" name="Picture 2" descr="C:\Users\Master\Desktop\Evangelii\e11.jpg"/>
          <p:cNvPicPr>
            <a:picLocks noChangeAspect="1" noChangeArrowheads="1"/>
          </p:cNvPicPr>
          <p:nvPr/>
        </p:nvPicPr>
        <p:blipFill>
          <a:blip r:embed="rId2" cstate="print"/>
          <a:srcRect/>
          <a:stretch>
            <a:fillRect/>
          </a:stretch>
        </p:blipFill>
        <p:spPr bwMode="auto">
          <a:xfrm>
            <a:off x="179512" y="2924944"/>
            <a:ext cx="2160240" cy="132474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196752"/>
            <a:ext cx="8496944" cy="5112568"/>
          </a:xfrm>
          <a:solidFill>
            <a:srgbClr val="FFFF00"/>
          </a:solidFill>
          <a:ln>
            <a:solidFill>
              <a:srgbClr val="002060"/>
            </a:solidFill>
          </a:ln>
        </p:spPr>
        <p:txBody>
          <a:bodyPr>
            <a:normAutofit fontScale="85000" lnSpcReduction="20000"/>
          </a:bodyPr>
          <a:lstStyle/>
          <a:p>
            <a:r>
              <a:rPr lang="it-IT" sz="3300" b="1" dirty="0">
                <a:solidFill>
                  <a:srgbClr val="0070C0"/>
                </a:solidFill>
              </a:rPr>
              <a:t>Più spazio nella Chiesa a laici, donne e giovani</a:t>
            </a:r>
          </a:p>
          <a:p>
            <a:pPr algn="just"/>
            <a:r>
              <a:rPr lang="it-IT" sz="1900" b="1" dirty="0">
                <a:solidFill>
                  <a:srgbClr val="FF0000"/>
                </a:solidFill>
              </a:rPr>
              <a:t>Altra denuncia: </a:t>
            </a:r>
            <a:r>
              <a:rPr lang="it-IT" sz="1900" dirty="0">
                <a:solidFill>
                  <a:schemeClr val="tx1"/>
                </a:solidFill>
              </a:rPr>
              <a:t>“all’interno del Popolo di Dio e nelle diverse comunità, quante guerre!” per “invidie e gelosie”. “Alcuni … più che appartenere alla Chiesa intera, con la sua ricca varietà, appartengono a questo o quel gruppo che si sente differente o speciale” (98). </a:t>
            </a:r>
            <a:endParaRPr lang="it-IT" sz="1900" dirty="0" smtClean="0">
              <a:solidFill>
                <a:schemeClr val="tx1"/>
              </a:solidFill>
            </a:endParaRPr>
          </a:p>
          <a:p>
            <a:pPr algn="just"/>
            <a:r>
              <a:rPr lang="it-IT" sz="1900" b="1" dirty="0" smtClean="0">
                <a:solidFill>
                  <a:srgbClr val="FF0000"/>
                </a:solidFill>
              </a:rPr>
              <a:t>Il </a:t>
            </a:r>
            <a:r>
              <a:rPr lang="it-IT" sz="1900" b="1" dirty="0">
                <a:solidFill>
                  <a:srgbClr val="FF0000"/>
                </a:solidFill>
              </a:rPr>
              <a:t>Papa sottolinea </a:t>
            </a:r>
            <a:r>
              <a:rPr lang="it-IT" sz="1900" dirty="0">
                <a:solidFill>
                  <a:schemeClr val="tx1"/>
                </a:solidFill>
              </a:rPr>
              <a:t>quindi la necessità di far crescere “la coscienza dell’identità e della missione del laico nella Chiesa”. Talora, “un eccessivo clericalismo” mantiene i laici “al margine delle decisioni” (102). </a:t>
            </a:r>
            <a:endParaRPr lang="it-IT" sz="1900" dirty="0" smtClean="0">
              <a:solidFill>
                <a:schemeClr val="tx1"/>
              </a:solidFill>
            </a:endParaRPr>
          </a:p>
          <a:p>
            <a:pPr algn="just"/>
            <a:r>
              <a:rPr lang="it-IT" sz="1900" b="1" dirty="0" smtClean="0">
                <a:solidFill>
                  <a:srgbClr val="FF0000"/>
                </a:solidFill>
              </a:rPr>
              <a:t>“</a:t>
            </a:r>
            <a:r>
              <a:rPr lang="it-IT" sz="1900" b="1" dirty="0">
                <a:solidFill>
                  <a:srgbClr val="FF0000"/>
                </a:solidFill>
              </a:rPr>
              <a:t>La Chiesa riconosce l’indispensabile apporto della donna nella società”, </a:t>
            </a:r>
            <a:r>
              <a:rPr lang="it-IT" sz="1900" dirty="0">
                <a:solidFill>
                  <a:schemeClr val="tx1"/>
                </a:solidFill>
              </a:rPr>
              <a:t>ma “c’è ancora bisogno di allargare gli spazi per una presenza femminile più incisiva nella Chiesa”. Occorre garantire la presenza delle donne “nei diversi luoghi dove vengono prese le decisioni importanti, tanto nella Chiesa come nelle strutture sociali” (103). </a:t>
            </a:r>
            <a:endParaRPr lang="it-IT" sz="1900" dirty="0" smtClean="0">
              <a:solidFill>
                <a:schemeClr val="tx1"/>
              </a:solidFill>
            </a:endParaRPr>
          </a:p>
          <a:p>
            <a:pPr algn="just"/>
            <a:r>
              <a:rPr lang="it-IT" sz="1900" b="1" dirty="0" smtClean="0">
                <a:solidFill>
                  <a:srgbClr val="FF0000"/>
                </a:solidFill>
              </a:rPr>
              <a:t>“</a:t>
            </a:r>
            <a:r>
              <a:rPr lang="it-IT" sz="1900" b="1" dirty="0">
                <a:solidFill>
                  <a:srgbClr val="FF0000"/>
                </a:solidFill>
              </a:rPr>
              <a:t>Le rivendicazioni dei legittimi diritti delle donne </a:t>
            </a:r>
            <a:r>
              <a:rPr lang="it-IT" sz="1900" dirty="0" err="1">
                <a:solidFill>
                  <a:schemeClr val="tx1"/>
                </a:solidFill>
              </a:rPr>
              <a:t>…non</a:t>
            </a:r>
            <a:r>
              <a:rPr lang="it-IT" sz="1900" dirty="0">
                <a:solidFill>
                  <a:schemeClr val="tx1"/>
                </a:solidFill>
              </a:rPr>
              <a:t> si possono superficialmente eludere. Il sacerdozio riservato agli uomini, come segno di Cristo Sposo che si consegna nell’Eucaristia, è una questione che non si pone in discussione, ma può diventare motivo di particolare conflitto se si identifica troppo la potestà sacramentale con il potere”. </a:t>
            </a:r>
            <a:endParaRPr lang="it-IT" sz="1900" dirty="0" smtClean="0">
              <a:solidFill>
                <a:schemeClr val="tx1"/>
              </a:solidFill>
            </a:endParaRPr>
          </a:p>
          <a:p>
            <a:pPr algn="just"/>
            <a:r>
              <a:rPr lang="it-IT" sz="1900" b="1" dirty="0" smtClean="0">
                <a:solidFill>
                  <a:srgbClr val="FF0000"/>
                </a:solidFill>
              </a:rPr>
              <a:t>“</a:t>
            </a:r>
            <a:r>
              <a:rPr lang="it-IT" sz="1900" b="1" dirty="0">
                <a:solidFill>
                  <a:srgbClr val="FF0000"/>
                </a:solidFill>
              </a:rPr>
              <a:t>Nella Chiesa le funzioni «non danno luogo alla superiorità degli uni sugli altri». </a:t>
            </a:r>
            <a:r>
              <a:rPr lang="it-IT" sz="1900" dirty="0">
                <a:solidFill>
                  <a:schemeClr val="tx1"/>
                </a:solidFill>
              </a:rPr>
              <a:t>Di fatto, una donna, Maria, è più importante dei vescovi” (104). </a:t>
            </a:r>
            <a:endParaRPr lang="it-IT" sz="1900" dirty="0" smtClean="0">
              <a:solidFill>
                <a:schemeClr val="tx1"/>
              </a:solidFill>
            </a:endParaRPr>
          </a:p>
          <a:p>
            <a:pPr algn="just"/>
            <a:r>
              <a:rPr lang="it-IT" sz="1900" b="1" dirty="0" smtClean="0">
                <a:solidFill>
                  <a:srgbClr val="FF0000"/>
                </a:solidFill>
              </a:rPr>
              <a:t>Poi</a:t>
            </a:r>
            <a:r>
              <a:rPr lang="it-IT" sz="1900" b="1" dirty="0">
                <a:solidFill>
                  <a:srgbClr val="FF0000"/>
                </a:solidFill>
              </a:rPr>
              <a:t>, il Papa rileva che i giovani devono avere “un maggiore protagonismo” </a:t>
            </a:r>
            <a:r>
              <a:rPr lang="it-IT" sz="1900" dirty="0">
                <a:solidFill>
                  <a:schemeClr val="tx1"/>
                </a:solidFill>
              </a:rPr>
              <a:t>(106). Riguardo alla scarsità di vocazioni al sacerdozio e alla vita consacrata che si riscontra in molti luoghi, afferma che “spesso questo è dovuto all’assenza nelle comunità di un fervore apostolico contagioso”. </a:t>
            </a:r>
            <a:endParaRPr lang="it-IT" sz="1900" dirty="0" smtClean="0">
              <a:solidFill>
                <a:schemeClr val="tx1"/>
              </a:solidFill>
            </a:endParaRPr>
          </a:p>
          <a:p>
            <a:pPr algn="just"/>
            <a:r>
              <a:rPr lang="it-IT" sz="1900" b="1" dirty="0" smtClean="0">
                <a:solidFill>
                  <a:srgbClr val="FF0000"/>
                </a:solidFill>
              </a:rPr>
              <a:t>Nello </a:t>
            </a:r>
            <a:r>
              <a:rPr lang="it-IT" sz="1900" b="1" dirty="0">
                <a:solidFill>
                  <a:srgbClr val="FF0000"/>
                </a:solidFill>
              </a:rPr>
              <a:t>stesso tempo, “non si possono riempire i seminari sulla base di qualunque tipo di motivazione</a:t>
            </a:r>
            <a:r>
              <a:rPr lang="it-IT" sz="1900" dirty="0">
                <a:solidFill>
                  <a:schemeClr val="tx1"/>
                </a:solidFill>
              </a:rPr>
              <a:t>, tanto meno se queste sono legate ad insicurezza affettiva, a ricerca di forme di potere, gloria umana o benessere economico” (107).</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4AE02634-2932-432B-B59A-F9B3B5D47463}"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772816"/>
            <a:ext cx="5616624" cy="4464496"/>
          </a:xfrm>
          <a:solidFill>
            <a:srgbClr val="FFFF00"/>
          </a:solidFill>
          <a:ln>
            <a:solidFill>
              <a:srgbClr val="002060"/>
            </a:solidFill>
          </a:ln>
        </p:spPr>
        <p:txBody>
          <a:bodyPr>
            <a:normAutofit lnSpcReduction="10000"/>
          </a:bodyPr>
          <a:lstStyle/>
          <a:p>
            <a:r>
              <a:rPr lang="it-IT" sz="2800" b="1" dirty="0">
                <a:solidFill>
                  <a:srgbClr val="0070C0"/>
                </a:solidFill>
              </a:rPr>
              <a:t>La Chiesa ha un volto </a:t>
            </a:r>
            <a:r>
              <a:rPr lang="it-IT" sz="2800" b="1" dirty="0" err="1">
                <a:solidFill>
                  <a:srgbClr val="0070C0"/>
                </a:solidFill>
              </a:rPr>
              <a:t>pluriforme</a:t>
            </a:r>
            <a:endParaRPr lang="it-IT" sz="2800" b="1" dirty="0">
              <a:solidFill>
                <a:srgbClr val="0070C0"/>
              </a:solidFill>
            </a:endParaRPr>
          </a:p>
          <a:p>
            <a:pPr algn="just"/>
            <a:r>
              <a:rPr lang="it-IT" sz="1800" b="1" dirty="0">
                <a:solidFill>
                  <a:srgbClr val="FF0000"/>
                </a:solidFill>
              </a:rPr>
              <a:t>Affrontando il tema dell’inculturazione, </a:t>
            </a:r>
            <a:r>
              <a:rPr lang="it-IT" sz="1800" dirty="0">
                <a:solidFill>
                  <a:schemeClr val="tx1"/>
                </a:solidFill>
              </a:rPr>
              <a:t>il Papa ricorda che “il cristianesimo non dispone di un unico modello culturale” e che “la Chiesa esprime la sua autentica cattolicità” mostrando la bellezza di un “volto </a:t>
            </a:r>
            <a:r>
              <a:rPr lang="it-IT" sz="1800" dirty="0" err="1">
                <a:solidFill>
                  <a:schemeClr val="tx1"/>
                </a:solidFill>
              </a:rPr>
              <a:t>pluriforme</a:t>
            </a:r>
            <a:r>
              <a:rPr lang="it-IT" sz="1800" dirty="0">
                <a:solidFill>
                  <a:schemeClr val="tx1"/>
                </a:solidFill>
              </a:rPr>
              <a:t>”. (116)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Non farebbe giustizia alla logica dell’incarnazione </a:t>
            </a:r>
            <a:r>
              <a:rPr lang="it-IT" sz="1800" dirty="0">
                <a:solidFill>
                  <a:schemeClr val="tx1"/>
                </a:solidFill>
              </a:rPr>
              <a:t>pensare ad un cristianesimo monoculturale e monocorde” (117). Il testo ribadisce “la forza evangelizzatrice della pietà popolare” (122).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Non coartiamo né pretendiamo di controllare questa forza missionaria!” </a:t>
            </a:r>
            <a:r>
              <a:rPr lang="it-IT" sz="1800" dirty="0">
                <a:solidFill>
                  <a:schemeClr val="tx1"/>
                </a:solidFill>
              </a:rPr>
              <a:t>(124). Il Papa incoraggia “il carisma dei teologi e il loro sforzo nell’investigazione teologica” ma li invita ad avere “a cuore la finalità evangelizzatrice della Chiesa e della stessa teologia” e a non accontentarsi “di una teologia da tavolino” (133).</a:t>
            </a:r>
          </a:p>
        </p:txBody>
      </p:sp>
      <p:sp>
        <p:nvSpPr>
          <p:cNvPr id="6" name="Segnaposto data 5"/>
          <p:cNvSpPr>
            <a:spLocks noGrp="1"/>
          </p:cNvSpPr>
          <p:nvPr>
            <p:ph type="dt" sz="half" idx="10"/>
          </p:nvPr>
        </p:nvSpPr>
        <p:spPr/>
        <p:txBody>
          <a:bodyPr/>
          <a:lstStyle/>
          <a:p>
            <a:fld id="{D90C2CD9-AA27-4CEF-BE9E-EE890991484B}"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13</a:t>
            </a:fld>
            <a:endParaRPr lang="it-IT"/>
          </a:p>
        </p:txBody>
      </p:sp>
      <p:pic>
        <p:nvPicPr>
          <p:cNvPr id="9218" name="Picture 2" descr="C:\Users\Master\Desktop\Evangelii\e12.jpg"/>
          <p:cNvPicPr>
            <a:picLocks noChangeAspect="1" noChangeArrowheads="1"/>
          </p:cNvPicPr>
          <p:nvPr/>
        </p:nvPicPr>
        <p:blipFill>
          <a:blip r:embed="rId2" cstate="print"/>
          <a:srcRect/>
          <a:stretch>
            <a:fillRect/>
          </a:stretch>
        </p:blipFill>
        <p:spPr bwMode="auto">
          <a:xfrm>
            <a:off x="6372200" y="1700808"/>
            <a:ext cx="2448272" cy="4568117"/>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9218"/>
                                        </p:tgtEl>
                                        <p:attrNameLst>
                                          <p:attrName>style.visibility</p:attrName>
                                        </p:attrNameLst>
                                      </p:cBhvr>
                                      <p:to>
                                        <p:strVal val="visible"/>
                                      </p:to>
                                    </p:set>
                                    <p:animEffect transition="in" filter="wheel(4)">
                                      <p:cBhvr>
                                        <p:cTn id="14" dur="2000"/>
                                        <p:tgtEl>
                                          <p:spTgt spid="921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2987824" y="980728"/>
            <a:ext cx="5832648" cy="5400600"/>
          </a:xfrm>
          <a:solidFill>
            <a:srgbClr val="FFFF00"/>
          </a:solidFill>
          <a:ln>
            <a:solidFill>
              <a:srgbClr val="002060"/>
            </a:solidFill>
          </a:ln>
        </p:spPr>
        <p:txBody>
          <a:bodyPr>
            <a:normAutofit fontScale="77500" lnSpcReduction="20000"/>
          </a:bodyPr>
          <a:lstStyle/>
          <a:p>
            <a:r>
              <a:rPr lang="it-IT" sz="3600" b="1" dirty="0">
                <a:solidFill>
                  <a:srgbClr val="0070C0"/>
                </a:solidFill>
              </a:rPr>
              <a:t>Omelia: saper dire parole che fanno ardere i cuori</a:t>
            </a:r>
          </a:p>
          <a:p>
            <a:pPr algn="just"/>
            <a:r>
              <a:rPr lang="it-IT" sz="2100" b="1" dirty="0">
                <a:solidFill>
                  <a:srgbClr val="FF0000"/>
                </a:solidFill>
              </a:rPr>
              <a:t>A questo punto, il Papa si sofferma </a:t>
            </a:r>
            <a:r>
              <a:rPr lang="it-IT" sz="2100" dirty="0">
                <a:solidFill>
                  <a:schemeClr val="tx1"/>
                </a:solidFill>
              </a:rPr>
              <a:t>“con una certa meticolosità, sull’omelia e la sua preparazione, perché molti sono i reclami in relazione a questo importante ministero e non possiamo chiudere le orecchie” (135). </a:t>
            </a:r>
            <a:endParaRPr lang="it-IT" sz="2100" dirty="0" smtClean="0">
              <a:solidFill>
                <a:schemeClr val="tx1"/>
              </a:solidFill>
            </a:endParaRPr>
          </a:p>
          <a:p>
            <a:pPr algn="just"/>
            <a:r>
              <a:rPr lang="it-IT" sz="2100" b="1" dirty="0" smtClean="0">
                <a:solidFill>
                  <a:srgbClr val="FF0000"/>
                </a:solidFill>
              </a:rPr>
              <a:t>Innanzitutto</a:t>
            </a:r>
            <a:r>
              <a:rPr lang="it-IT" sz="2100" b="1" dirty="0">
                <a:solidFill>
                  <a:srgbClr val="FF0000"/>
                </a:solidFill>
              </a:rPr>
              <a:t>, “chi predica deve riconoscere il cuore della sua comunità </a:t>
            </a:r>
            <a:r>
              <a:rPr lang="it-IT" sz="2100" dirty="0">
                <a:solidFill>
                  <a:schemeClr val="tx1"/>
                </a:solidFill>
              </a:rPr>
              <a:t>per cercare dov’è vivo e ardente il desiderio di Dio” (137). “L’omelia non può essere uno spettacolo di intrattenimento”, “deve essere breve ed evitare di sembrare una conferenza o una lezione” (138). </a:t>
            </a:r>
            <a:endParaRPr lang="it-IT" sz="2100" dirty="0" smtClean="0">
              <a:solidFill>
                <a:schemeClr val="tx1"/>
              </a:solidFill>
            </a:endParaRPr>
          </a:p>
          <a:p>
            <a:pPr algn="just"/>
            <a:r>
              <a:rPr lang="it-IT" sz="2100" b="1" dirty="0" smtClean="0">
                <a:solidFill>
                  <a:srgbClr val="FF0000"/>
                </a:solidFill>
              </a:rPr>
              <a:t>Bisogna </a:t>
            </a:r>
            <a:r>
              <a:rPr lang="it-IT" sz="2100" b="1" dirty="0">
                <a:solidFill>
                  <a:srgbClr val="FF0000"/>
                </a:solidFill>
              </a:rPr>
              <a:t>saper dire "parole che fanno ardere i cuori", </a:t>
            </a:r>
            <a:r>
              <a:rPr lang="it-IT" sz="2100" dirty="0">
                <a:solidFill>
                  <a:schemeClr val="tx1"/>
                </a:solidFill>
              </a:rPr>
              <a:t>rifuggendo da una "predicazione puramente moralista e indottrinante" (142). “La preparazione della predicazione è un compito così importante che conviene dedicarle un tempo prolungato di studio, preghiera, riflessione”, rinunciando anche “ad altri impegni, pur importanti”. </a:t>
            </a:r>
            <a:endParaRPr lang="it-IT" sz="2100" dirty="0" smtClean="0">
              <a:solidFill>
                <a:schemeClr val="tx1"/>
              </a:solidFill>
            </a:endParaRPr>
          </a:p>
          <a:p>
            <a:pPr algn="just"/>
            <a:r>
              <a:rPr lang="it-IT" sz="2100" b="1" dirty="0" smtClean="0">
                <a:solidFill>
                  <a:srgbClr val="FF0000"/>
                </a:solidFill>
              </a:rPr>
              <a:t>“</a:t>
            </a:r>
            <a:r>
              <a:rPr lang="it-IT" sz="2100" b="1" dirty="0">
                <a:solidFill>
                  <a:srgbClr val="FF0000"/>
                </a:solidFill>
              </a:rPr>
              <a:t>Un predicatore che non si prepara non è ‘spirituale’, </a:t>
            </a:r>
            <a:r>
              <a:rPr lang="it-IT" sz="2100" dirty="0">
                <a:solidFill>
                  <a:schemeClr val="tx1"/>
                </a:solidFill>
              </a:rPr>
              <a:t>è disonesto ed irresponsabile verso i doni che ha ricevuto” (145). “Una buona omelia … deve contenere ‘un’idea, un sentimento, un’immagine’” (157). </a:t>
            </a:r>
            <a:endParaRPr lang="it-IT" sz="2100" dirty="0" smtClean="0">
              <a:solidFill>
                <a:schemeClr val="tx1"/>
              </a:solidFill>
            </a:endParaRPr>
          </a:p>
          <a:p>
            <a:pPr algn="just"/>
            <a:r>
              <a:rPr lang="it-IT" sz="2100" b="1" dirty="0" smtClean="0">
                <a:solidFill>
                  <a:srgbClr val="FF0000"/>
                </a:solidFill>
              </a:rPr>
              <a:t>“</a:t>
            </a:r>
            <a:r>
              <a:rPr lang="it-IT" sz="2100" b="1" dirty="0">
                <a:solidFill>
                  <a:srgbClr val="FF0000"/>
                </a:solidFill>
              </a:rPr>
              <a:t>Altra caratteristica è il linguaggio positivo</a:t>
            </a:r>
            <a:r>
              <a:rPr lang="it-IT" sz="2100" dirty="0">
                <a:solidFill>
                  <a:schemeClr val="tx1"/>
                </a:solidFill>
              </a:rPr>
              <a:t>. Non dice tanto quello che non si deve fare ma piuttosto propone quello che possiamo fare meglio”. “Una predicazione positiva offre sempre speranza, orienta verso il futuro, non ci lascia prigionieri della negatività” (159).</a:t>
            </a:r>
          </a:p>
        </p:txBody>
      </p:sp>
      <p:sp>
        <p:nvSpPr>
          <p:cNvPr id="6" name="Segnaposto data 5"/>
          <p:cNvSpPr>
            <a:spLocks noGrp="1"/>
          </p:cNvSpPr>
          <p:nvPr>
            <p:ph type="dt" sz="half" idx="10"/>
          </p:nvPr>
        </p:nvSpPr>
        <p:spPr/>
        <p:txBody>
          <a:bodyPr/>
          <a:lstStyle/>
          <a:p>
            <a:fld id="{9591D252-86DA-45C1-9DBA-570C9901221F}"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14</a:t>
            </a:fld>
            <a:endParaRPr lang="it-IT"/>
          </a:p>
        </p:txBody>
      </p:sp>
      <p:pic>
        <p:nvPicPr>
          <p:cNvPr id="10242" name="Picture 2" descr="C:\Users\Master\Desktop\Evangelii\e13.jpg"/>
          <p:cNvPicPr>
            <a:picLocks noChangeAspect="1" noChangeArrowheads="1"/>
          </p:cNvPicPr>
          <p:nvPr/>
        </p:nvPicPr>
        <p:blipFill>
          <a:blip r:embed="rId2" cstate="print"/>
          <a:srcRect/>
          <a:stretch>
            <a:fillRect/>
          </a:stretch>
        </p:blipFill>
        <p:spPr bwMode="auto">
          <a:xfrm>
            <a:off x="179512" y="2636912"/>
            <a:ext cx="2705219"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42"/>
                                        </p:tgtEl>
                                        <p:attrNameLst>
                                          <p:attrName>style.visibility</p:attrName>
                                        </p:attrNameLst>
                                      </p:cBhvr>
                                      <p:to>
                                        <p:strVal val="visible"/>
                                      </p:to>
                                    </p:set>
                                    <p:animEffect transition="in" filter="wheel(4)">
                                      <p:cBhvr>
                                        <p:cTn id="14" dur="2000"/>
                                        <p:tgtEl>
                                          <p:spTgt spid="1024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196752"/>
            <a:ext cx="4536504" cy="5112568"/>
          </a:xfrm>
          <a:solidFill>
            <a:srgbClr val="FFFF00"/>
          </a:solidFill>
          <a:ln>
            <a:solidFill>
              <a:srgbClr val="002060"/>
            </a:solidFill>
          </a:ln>
        </p:spPr>
        <p:txBody>
          <a:bodyPr>
            <a:normAutofit/>
          </a:bodyPr>
          <a:lstStyle/>
          <a:p>
            <a:r>
              <a:rPr lang="it-IT" sz="2800" b="1" dirty="0">
                <a:solidFill>
                  <a:srgbClr val="0070C0"/>
                </a:solidFill>
              </a:rPr>
              <a:t>Ruolo fondamentale del “</a:t>
            </a:r>
            <a:r>
              <a:rPr lang="it-IT" sz="2800" b="1" dirty="0" err="1">
                <a:solidFill>
                  <a:srgbClr val="0070C0"/>
                </a:solidFill>
              </a:rPr>
              <a:t>kerygma</a:t>
            </a:r>
            <a:r>
              <a:rPr lang="it-IT" sz="2800" b="1" dirty="0">
                <a:solidFill>
                  <a:srgbClr val="0070C0"/>
                </a:solidFill>
              </a:rPr>
              <a:t>”</a:t>
            </a:r>
          </a:p>
          <a:p>
            <a:pPr algn="just"/>
            <a:r>
              <a:rPr lang="it-IT" sz="1600" b="1" dirty="0">
                <a:solidFill>
                  <a:srgbClr val="FF0000"/>
                </a:solidFill>
              </a:rPr>
              <a:t>“Nella catechesi ha un ruolo fondamentale il primo annuncio o ‘</a:t>
            </a:r>
            <a:r>
              <a:rPr lang="it-IT" sz="1600" b="1" dirty="0" err="1">
                <a:solidFill>
                  <a:srgbClr val="FF0000"/>
                </a:solidFill>
              </a:rPr>
              <a:t>kerygma</a:t>
            </a:r>
            <a:r>
              <a:rPr lang="it-IT" sz="1600" b="1" dirty="0">
                <a:solidFill>
                  <a:srgbClr val="FF0000"/>
                </a:solidFill>
              </a:rPr>
              <a:t>’”. </a:t>
            </a:r>
            <a:r>
              <a:rPr lang="it-IT" sz="1600" dirty="0">
                <a:solidFill>
                  <a:schemeClr val="tx1"/>
                </a:solidFill>
              </a:rPr>
              <a:t>Sulla bocca del catechista risuoni sempre il primo annuncio: “Gesù Cristo ti ama, ha dato la sua vita per salvarti, e adesso è vivo al tuo fianco ogni giorno, per illuminarti, per rafforzarti, per liberarti”(164). </a:t>
            </a:r>
            <a:endParaRPr lang="it-IT" sz="1600" dirty="0" smtClean="0">
              <a:solidFill>
                <a:schemeClr val="tx1"/>
              </a:solidFill>
            </a:endParaRPr>
          </a:p>
          <a:p>
            <a:pPr algn="just"/>
            <a:r>
              <a:rPr lang="it-IT" sz="1600" b="1" dirty="0" smtClean="0">
                <a:solidFill>
                  <a:srgbClr val="FF0000"/>
                </a:solidFill>
              </a:rPr>
              <a:t>Ci </a:t>
            </a:r>
            <a:r>
              <a:rPr lang="it-IT" sz="1600" b="1" dirty="0">
                <a:solidFill>
                  <a:srgbClr val="FF0000"/>
                </a:solidFill>
              </a:rPr>
              <a:t>sono “alcune disposizioni che aiutano </a:t>
            </a:r>
            <a:r>
              <a:rPr lang="it-IT" sz="1600" dirty="0">
                <a:solidFill>
                  <a:schemeClr val="tx1"/>
                </a:solidFill>
              </a:rPr>
              <a:t>ad accogliere meglio l’annuncio: vicinanza, apertura al dialogo, pazienza, accoglienza cordiale che non condanna” (165). </a:t>
            </a:r>
            <a:endParaRPr lang="it-IT" sz="1600" dirty="0" smtClean="0">
              <a:solidFill>
                <a:schemeClr val="tx1"/>
              </a:solidFill>
            </a:endParaRPr>
          </a:p>
          <a:p>
            <a:pPr algn="just"/>
            <a:r>
              <a:rPr lang="it-IT" sz="1600" b="1" dirty="0" smtClean="0">
                <a:solidFill>
                  <a:srgbClr val="FF0000"/>
                </a:solidFill>
              </a:rPr>
              <a:t>Il </a:t>
            </a:r>
            <a:r>
              <a:rPr lang="it-IT" sz="1600" b="1" dirty="0">
                <a:solidFill>
                  <a:srgbClr val="FF0000"/>
                </a:solidFill>
              </a:rPr>
              <a:t>Papa indica l’arte dell’accompagnamento</a:t>
            </a:r>
            <a:r>
              <a:rPr lang="it-IT" sz="1600" dirty="0">
                <a:solidFill>
                  <a:schemeClr val="tx1"/>
                </a:solidFill>
              </a:rPr>
              <a:t>, “perché tutti imparino sempre a togliersi i sandali davanti alla terra sacra dell’altro” che bisogna vedere “con uno sguardo rispettoso e pieno di compassione ma che nel medesimo tempo sani, liberi e incoraggi a maturare nella vita cristiana” (169).</a:t>
            </a:r>
          </a:p>
        </p:txBody>
      </p:sp>
      <p:sp>
        <p:nvSpPr>
          <p:cNvPr id="6" name="Segnaposto data 5"/>
          <p:cNvSpPr>
            <a:spLocks noGrp="1"/>
          </p:cNvSpPr>
          <p:nvPr>
            <p:ph type="dt" sz="half" idx="10"/>
          </p:nvPr>
        </p:nvSpPr>
        <p:spPr/>
        <p:txBody>
          <a:bodyPr/>
          <a:lstStyle/>
          <a:p>
            <a:fld id="{84E36625-5D9D-4CD4-B7F2-4E08466EF8A8}"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15</a:t>
            </a:fld>
            <a:endParaRPr lang="it-IT"/>
          </a:p>
        </p:txBody>
      </p:sp>
      <p:pic>
        <p:nvPicPr>
          <p:cNvPr id="11267" name="Picture 3" descr="C:\Users\Master\Desktop\Evangelii\e15.jpg"/>
          <p:cNvPicPr>
            <a:picLocks noChangeAspect="1" noChangeArrowheads="1"/>
          </p:cNvPicPr>
          <p:nvPr/>
        </p:nvPicPr>
        <p:blipFill>
          <a:blip r:embed="rId2" cstate="print"/>
          <a:srcRect/>
          <a:stretch>
            <a:fillRect/>
          </a:stretch>
        </p:blipFill>
        <p:spPr bwMode="auto">
          <a:xfrm>
            <a:off x="5076056" y="1916832"/>
            <a:ext cx="3672408" cy="3720101"/>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1267"/>
                                        </p:tgtEl>
                                        <p:attrNameLst>
                                          <p:attrName>style.visibility</p:attrName>
                                        </p:attrNameLst>
                                      </p:cBhvr>
                                      <p:to>
                                        <p:strVal val="visible"/>
                                      </p:to>
                                    </p:set>
                                    <p:animEffect transition="in" filter="wheel(4)">
                                      <p:cBhvr>
                                        <p:cTn id="14" dur="2000"/>
                                        <p:tgtEl>
                                          <p:spTgt spid="1126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268760"/>
            <a:ext cx="8496944" cy="5040560"/>
          </a:xfrm>
          <a:solidFill>
            <a:srgbClr val="FFFF00"/>
          </a:solidFill>
          <a:ln>
            <a:solidFill>
              <a:srgbClr val="002060"/>
            </a:solidFill>
          </a:ln>
        </p:spPr>
        <p:txBody>
          <a:bodyPr>
            <a:normAutofit lnSpcReduction="10000"/>
          </a:bodyPr>
          <a:lstStyle/>
          <a:p>
            <a:r>
              <a:rPr lang="it-IT" sz="2800" b="1" dirty="0">
                <a:solidFill>
                  <a:srgbClr val="0070C0"/>
                </a:solidFill>
              </a:rPr>
              <a:t>Una Chiesa povera per i </a:t>
            </a:r>
            <a:r>
              <a:rPr lang="it-IT" sz="2800" b="1" dirty="0" smtClean="0">
                <a:solidFill>
                  <a:srgbClr val="0070C0"/>
                </a:solidFill>
              </a:rPr>
              <a:t>poveri (1)</a:t>
            </a:r>
            <a:endParaRPr lang="it-IT" sz="2800" b="1" dirty="0">
              <a:solidFill>
                <a:srgbClr val="0070C0"/>
              </a:solidFill>
            </a:endParaRPr>
          </a:p>
          <a:p>
            <a:pPr algn="just"/>
            <a:r>
              <a:rPr lang="it-IT" sz="1800" b="1" dirty="0">
                <a:solidFill>
                  <a:srgbClr val="FF0000"/>
                </a:solidFill>
              </a:rPr>
              <a:t>Ricorda, quindi, </a:t>
            </a:r>
            <a:r>
              <a:rPr lang="it-IT" sz="1800" dirty="0">
                <a:solidFill>
                  <a:schemeClr val="tx1"/>
                </a:solidFill>
              </a:rPr>
              <a:t>“l’intima connessione tra evangelizzazione e promozione umana” (178). Ribadisce il diritto dei Pastori “di emettere opinioni su tutto ciò che riguarda la vita delle persone, dal momento che il compito dell’evangelizzazione implica ed esige una promozione integrale di ogni essere umano. </a:t>
            </a:r>
            <a:endParaRPr lang="it-IT" sz="1800" dirty="0" smtClean="0">
              <a:solidFill>
                <a:schemeClr val="tx1"/>
              </a:solidFill>
            </a:endParaRPr>
          </a:p>
          <a:p>
            <a:pPr algn="just"/>
            <a:r>
              <a:rPr lang="it-IT" sz="1800" b="1" dirty="0" smtClean="0">
                <a:solidFill>
                  <a:srgbClr val="FF0000"/>
                </a:solidFill>
              </a:rPr>
              <a:t>Non </a:t>
            </a:r>
            <a:r>
              <a:rPr lang="it-IT" sz="1800" b="1" dirty="0">
                <a:solidFill>
                  <a:srgbClr val="FF0000"/>
                </a:solidFill>
              </a:rPr>
              <a:t>si può più affermare </a:t>
            </a:r>
            <a:r>
              <a:rPr lang="it-IT" sz="1800" dirty="0">
                <a:solidFill>
                  <a:schemeClr val="tx1"/>
                </a:solidFill>
              </a:rPr>
              <a:t>che la religione deve limitarsi all’ambito privato e che esiste solo per preparare le anime per il cielo” (182). “Nessuno può esigere da noi che releghiamo la religione alla segreta intimità delle persone, senza alcuna influenza nella vita sociale e nazionale”.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Una fede autentica </a:t>
            </a:r>
            <a:r>
              <a:rPr lang="it-IT" sz="1800" dirty="0">
                <a:solidFill>
                  <a:schemeClr val="tx1"/>
                </a:solidFill>
              </a:rPr>
              <a:t>– che non è mai comoda e individualista – implica sempre un profondo desiderio di cambiare il mondo”. E cita Giovanni Paolo II laddove dice che la Chiesa “non può né deve rimanere al margine della lotta per la giustizia” (183).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Ogni cristiano e ogni comunità </a:t>
            </a:r>
            <a:r>
              <a:rPr lang="it-IT" sz="1800" dirty="0">
                <a:solidFill>
                  <a:schemeClr val="tx1"/>
                </a:solidFill>
              </a:rPr>
              <a:t>sono chiamati ad essere strumenti di Dio per la liberazione e la promozione dei poveri” (187).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A volte si tratta di ascoltare il grido </a:t>
            </a:r>
            <a:r>
              <a:rPr lang="it-IT" sz="1800" dirty="0">
                <a:solidFill>
                  <a:schemeClr val="tx1"/>
                </a:solidFill>
              </a:rPr>
              <a:t>… dei popoli più poveri della terra, perché ‘la pace si fonda non solo sul rispetto dei diritti dell'uomo, ma anche su quello dei diritti dei popoli’. Deplorevolmente persino i diritti umani possono essere utilizzati come giustificazione di una difesa esacerbata dei diritti individuali o dei diritti dei popoli più ricchi” (190).</a:t>
            </a:r>
          </a:p>
        </p:txBody>
      </p:sp>
      <p:sp>
        <p:nvSpPr>
          <p:cNvPr id="6" name="Segnaposto data 5"/>
          <p:cNvSpPr>
            <a:spLocks noGrp="1"/>
          </p:cNvSpPr>
          <p:nvPr>
            <p:ph type="dt" sz="half" idx="10"/>
          </p:nvPr>
        </p:nvSpPr>
        <p:spPr/>
        <p:txBody>
          <a:bodyPr/>
          <a:lstStyle/>
          <a:p>
            <a:fld id="{DB1CB0F8-9018-4E9A-8C39-CD695AB21948}"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16</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268760"/>
            <a:ext cx="8496944" cy="4680520"/>
          </a:xfrm>
          <a:solidFill>
            <a:srgbClr val="FFFF00"/>
          </a:solidFill>
          <a:ln>
            <a:solidFill>
              <a:srgbClr val="002060"/>
            </a:solidFill>
          </a:ln>
        </p:spPr>
        <p:txBody>
          <a:bodyPr>
            <a:normAutofit/>
          </a:bodyPr>
          <a:lstStyle/>
          <a:p>
            <a:r>
              <a:rPr lang="it-IT" sz="2800" b="1" dirty="0">
                <a:solidFill>
                  <a:srgbClr val="0070C0"/>
                </a:solidFill>
              </a:rPr>
              <a:t>Una Chiesa povera per i </a:t>
            </a:r>
            <a:r>
              <a:rPr lang="it-IT" sz="2800" b="1" dirty="0" smtClean="0">
                <a:solidFill>
                  <a:srgbClr val="0070C0"/>
                </a:solidFill>
              </a:rPr>
              <a:t>poveri (2)</a:t>
            </a:r>
            <a:endParaRPr lang="it-IT" sz="2800" b="1" dirty="0">
              <a:solidFill>
                <a:srgbClr val="0070C0"/>
              </a:solidFill>
            </a:endParaRPr>
          </a:p>
          <a:p>
            <a:pPr algn="just"/>
            <a:r>
              <a:rPr lang="it-IT" sz="1800" b="1" dirty="0">
                <a:solidFill>
                  <a:srgbClr val="FF0000"/>
                </a:solidFill>
              </a:rPr>
              <a:t>Il Papa denuncia la “cattiva distribuzione dei beni e del reddito” </a:t>
            </a:r>
            <a:r>
              <a:rPr lang="it-IT" sz="1800" dirty="0">
                <a:solidFill>
                  <a:schemeClr val="tx1"/>
                </a:solidFill>
              </a:rPr>
              <a:t>(191). Quindi lancia un monito: “Non preoccupiamoci unicamente di cadere in errori dottrinali, ma anche di essere fedeli a questo cammino luminoso di vita e di sapienza. </a:t>
            </a:r>
            <a:endParaRPr lang="it-IT" sz="1800" dirty="0" smtClean="0">
              <a:solidFill>
                <a:schemeClr val="tx1"/>
              </a:solidFill>
            </a:endParaRPr>
          </a:p>
          <a:p>
            <a:pPr algn="just"/>
            <a:r>
              <a:rPr lang="it-IT" sz="1800" b="1" dirty="0" smtClean="0">
                <a:solidFill>
                  <a:srgbClr val="FF0000"/>
                </a:solidFill>
              </a:rPr>
              <a:t>Perché </a:t>
            </a:r>
            <a:r>
              <a:rPr lang="it-IT" sz="1800" b="1" dirty="0">
                <a:solidFill>
                  <a:srgbClr val="FF0000"/>
                </a:solidFill>
              </a:rPr>
              <a:t>‘ai difensori «dell'ortodossia» </a:t>
            </a:r>
            <a:r>
              <a:rPr lang="it-IT" sz="1800" dirty="0">
                <a:solidFill>
                  <a:schemeClr val="tx1"/>
                </a:solidFill>
              </a:rPr>
              <a:t>si rivolge a volte il rimprovero di passività, d'indulgenza o di colpevoli complicità rispetto a situazioni di ingiustizia intollerabili e verso i regimi politici che le mantengono’” (194). </a:t>
            </a:r>
            <a:endParaRPr lang="it-IT" sz="1800" dirty="0" smtClean="0">
              <a:solidFill>
                <a:schemeClr val="tx1"/>
              </a:solidFill>
            </a:endParaRPr>
          </a:p>
          <a:p>
            <a:pPr algn="just"/>
            <a:r>
              <a:rPr lang="it-IT" sz="1800" b="1" dirty="0" smtClean="0">
                <a:solidFill>
                  <a:srgbClr val="FF0000"/>
                </a:solidFill>
              </a:rPr>
              <a:t>In </a:t>
            </a:r>
            <a:r>
              <a:rPr lang="it-IT" sz="1800" b="1" dirty="0">
                <a:solidFill>
                  <a:srgbClr val="FF0000"/>
                </a:solidFill>
              </a:rPr>
              <a:t>questo contesto </a:t>
            </a:r>
            <a:r>
              <a:rPr lang="it-IT" sz="1800" dirty="0">
                <a:solidFill>
                  <a:schemeClr val="tx1"/>
                </a:solidFill>
              </a:rPr>
              <a:t>“c'è un segno che non deve mai mancare: l’opzione per gli ultimi, per quelli che la società scarta e getta via” (195).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Per la Chiesa l'opzione per i poveri è una categoria teologica </a:t>
            </a:r>
            <a:r>
              <a:rPr lang="it-IT" sz="1800" dirty="0">
                <a:solidFill>
                  <a:schemeClr val="tx1"/>
                </a:solidFill>
              </a:rPr>
              <a:t>prima che culturale, sociologica, politica o filosofica”. “Per questo chiedo una Chiesa povera per i poveri. </a:t>
            </a:r>
            <a:endParaRPr lang="it-IT" sz="1800" dirty="0" smtClean="0">
              <a:solidFill>
                <a:schemeClr val="tx1"/>
              </a:solidFill>
            </a:endParaRPr>
          </a:p>
          <a:p>
            <a:pPr algn="just"/>
            <a:r>
              <a:rPr lang="it-IT" sz="1800" b="1" dirty="0" smtClean="0">
                <a:solidFill>
                  <a:srgbClr val="FF0000"/>
                </a:solidFill>
              </a:rPr>
              <a:t>Essi </a:t>
            </a:r>
            <a:r>
              <a:rPr lang="it-IT" sz="1800" b="1" dirty="0">
                <a:solidFill>
                  <a:srgbClr val="FF0000"/>
                </a:solidFill>
              </a:rPr>
              <a:t>hanno molto da insegnarci” </a:t>
            </a:r>
            <a:r>
              <a:rPr lang="it-IT" sz="1800" dirty="0">
                <a:solidFill>
                  <a:schemeClr val="tx1"/>
                </a:solidFill>
              </a:rPr>
              <a:t>(198). Il Papa poi afferma che “la peggior discriminazione che soffrono i poveri è la mancanza di attenzione spirituale” (200). “Finché non si risolveranno radicalmente i problemi dei poveri … non si risolveranno i problemi del mondo e in definitiva nessun problema” (202).</a:t>
            </a:r>
          </a:p>
        </p:txBody>
      </p:sp>
      <p:sp>
        <p:nvSpPr>
          <p:cNvPr id="6" name="Segnaposto data 5"/>
          <p:cNvSpPr>
            <a:spLocks noGrp="1"/>
          </p:cNvSpPr>
          <p:nvPr>
            <p:ph type="dt" sz="half" idx="10"/>
          </p:nvPr>
        </p:nvSpPr>
        <p:spPr/>
        <p:txBody>
          <a:bodyPr/>
          <a:lstStyle/>
          <a:p>
            <a:fld id="{42E5EB6A-2116-4BE9-8AA3-FADD830ECE6E}"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347864" y="1124744"/>
            <a:ext cx="5472608" cy="5184576"/>
          </a:xfrm>
          <a:solidFill>
            <a:srgbClr val="FFFF00"/>
          </a:solidFill>
          <a:ln>
            <a:solidFill>
              <a:srgbClr val="002060"/>
            </a:solidFill>
          </a:ln>
        </p:spPr>
        <p:txBody>
          <a:bodyPr>
            <a:normAutofit/>
          </a:bodyPr>
          <a:lstStyle/>
          <a:p>
            <a:r>
              <a:rPr lang="it-IT" sz="2800" b="1" dirty="0" smtClean="0">
                <a:solidFill>
                  <a:srgbClr val="0070C0"/>
                </a:solidFill>
              </a:rPr>
              <a:t>I </a:t>
            </a:r>
            <a:r>
              <a:rPr lang="it-IT" sz="2800" b="1" dirty="0">
                <a:solidFill>
                  <a:srgbClr val="0070C0"/>
                </a:solidFill>
              </a:rPr>
              <a:t>politici abbiano cura dei deboli</a:t>
            </a:r>
          </a:p>
          <a:p>
            <a:pPr algn="just"/>
            <a:r>
              <a:rPr lang="it-IT" sz="1600" b="1" dirty="0">
                <a:solidFill>
                  <a:srgbClr val="FF0000"/>
                </a:solidFill>
              </a:rPr>
              <a:t>“La politica, tanto denigrata, è una vocazione altissima</a:t>
            </a:r>
            <a:r>
              <a:rPr lang="it-IT" sz="1600" dirty="0">
                <a:solidFill>
                  <a:schemeClr val="tx1"/>
                </a:solidFill>
              </a:rPr>
              <a:t>, è una delle forme più preziose di carità, perché cerca il bene comune” – scrive il Papa - “Prego il Signore che ci regali più politici che abbiano davvero a cuore la società, il popolo, la vita dei poveri!” (205). </a:t>
            </a:r>
            <a:endParaRPr lang="it-IT" sz="1600" dirty="0" smtClean="0">
              <a:solidFill>
                <a:schemeClr val="tx1"/>
              </a:solidFill>
            </a:endParaRPr>
          </a:p>
          <a:p>
            <a:pPr algn="just"/>
            <a:r>
              <a:rPr lang="it-IT" sz="1600" b="1" dirty="0" smtClean="0">
                <a:solidFill>
                  <a:srgbClr val="FF0000"/>
                </a:solidFill>
              </a:rPr>
              <a:t>Invita </a:t>
            </a:r>
            <a:r>
              <a:rPr lang="it-IT" sz="1600" b="1" dirty="0">
                <a:solidFill>
                  <a:srgbClr val="FF0000"/>
                </a:solidFill>
              </a:rPr>
              <a:t>ad avere cura dei più deboli: </a:t>
            </a:r>
            <a:r>
              <a:rPr lang="it-IT" sz="1600" dirty="0">
                <a:solidFill>
                  <a:schemeClr val="tx1"/>
                </a:solidFill>
              </a:rPr>
              <a:t>“i senza tetto, i tossicodipendenti, i rifugiati, i popoli indigeni, gli anziani sempre più soli e abbandonati”. </a:t>
            </a:r>
            <a:endParaRPr lang="it-IT" sz="1600" dirty="0" smtClean="0">
              <a:solidFill>
                <a:schemeClr val="tx1"/>
              </a:solidFill>
            </a:endParaRPr>
          </a:p>
          <a:p>
            <a:pPr algn="just"/>
            <a:r>
              <a:rPr lang="it-IT" sz="1600" b="1" dirty="0" smtClean="0">
                <a:solidFill>
                  <a:srgbClr val="FF0000"/>
                </a:solidFill>
              </a:rPr>
              <a:t>Riguardo </a:t>
            </a:r>
            <a:r>
              <a:rPr lang="it-IT" sz="1600" b="1" dirty="0">
                <a:solidFill>
                  <a:srgbClr val="FF0000"/>
                </a:solidFill>
              </a:rPr>
              <a:t>ai migranti esorta </a:t>
            </a:r>
            <a:r>
              <a:rPr lang="it-IT" sz="1600" dirty="0">
                <a:solidFill>
                  <a:schemeClr val="tx1"/>
                </a:solidFill>
              </a:rPr>
              <a:t>“i Paesi ad una generosa apertura, che, al posto di temere la distruzione dell'identità locale, sia capace di creare nuove sintesi culturali” (210). </a:t>
            </a:r>
            <a:endParaRPr lang="it-IT" sz="1600" dirty="0" smtClean="0">
              <a:solidFill>
                <a:schemeClr val="tx1"/>
              </a:solidFill>
            </a:endParaRPr>
          </a:p>
          <a:p>
            <a:pPr algn="just"/>
            <a:r>
              <a:rPr lang="it-IT" sz="1600" b="1" dirty="0" smtClean="0">
                <a:solidFill>
                  <a:srgbClr val="FF0000"/>
                </a:solidFill>
              </a:rPr>
              <a:t>Il </a:t>
            </a:r>
            <a:r>
              <a:rPr lang="it-IT" sz="1600" b="1" dirty="0">
                <a:solidFill>
                  <a:srgbClr val="FF0000"/>
                </a:solidFill>
              </a:rPr>
              <a:t>Papa parla “di coloro che sono oggetto delle diverse forme di tratta delle persone” </a:t>
            </a:r>
            <a:r>
              <a:rPr lang="it-IT" sz="1600" dirty="0">
                <a:solidFill>
                  <a:schemeClr val="tx1"/>
                </a:solidFill>
              </a:rPr>
              <a:t>e delle nuove forme di schiavismo: “Nelle nostre città è impiantato questo crimine mafioso e aberrante, e molti hanno le mani che grondano sangue a causa di una complicità comoda e muta” (211).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Doppiamente povere sono le donne </a:t>
            </a:r>
            <a:r>
              <a:rPr lang="it-IT" sz="1600" dirty="0">
                <a:solidFill>
                  <a:schemeClr val="tx1"/>
                </a:solidFill>
              </a:rPr>
              <a:t>che soffrono situazioni di esclusione, maltrattamento e violenza” (212).</a:t>
            </a:r>
          </a:p>
        </p:txBody>
      </p:sp>
      <p:sp>
        <p:nvSpPr>
          <p:cNvPr id="6" name="Segnaposto data 5"/>
          <p:cNvSpPr>
            <a:spLocks noGrp="1"/>
          </p:cNvSpPr>
          <p:nvPr>
            <p:ph type="dt" sz="half" idx="10"/>
          </p:nvPr>
        </p:nvSpPr>
        <p:spPr/>
        <p:txBody>
          <a:bodyPr/>
          <a:lstStyle/>
          <a:p>
            <a:fld id="{6423D9EB-494C-4073-A049-99E813D298D5}"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18</a:t>
            </a:fld>
            <a:endParaRPr lang="it-IT"/>
          </a:p>
        </p:txBody>
      </p:sp>
      <p:pic>
        <p:nvPicPr>
          <p:cNvPr id="12290" name="Picture 2" descr="C:\Users\Master\Desktop\Evangelii\e16.jpg"/>
          <p:cNvPicPr>
            <a:picLocks noChangeAspect="1" noChangeArrowheads="1"/>
          </p:cNvPicPr>
          <p:nvPr/>
        </p:nvPicPr>
        <p:blipFill>
          <a:blip r:embed="rId2" cstate="print"/>
          <a:srcRect/>
          <a:stretch>
            <a:fillRect/>
          </a:stretch>
        </p:blipFill>
        <p:spPr bwMode="auto">
          <a:xfrm>
            <a:off x="251520" y="2852936"/>
            <a:ext cx="2891598" cy="158417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2290"/>
                                        </p:tgtEl>
                                        <p:attrNameLst>
                                          <p:attrName>style.visibility</p:attrName>
                                        </p:attrNameLst>
                                      </p:cBhvr>
                                      <p:to>
                                        <p:strVal val="visible"/>
                                      </p:to>
                                    </p:set>
                                    <p:animEffect transition="in" filter="wheel(4)">
                                      <p:cBhvr>
                                        <p:cTn id="14" dur="2000"/>
                                        <p:tgtEl>
                                          <p:spTgt spid="1229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980728"/>
            <a:ext cx="5328592" cy="5328592"/>
          </a:xfrm>
          <a:solidFill>
            <a:srgbClr val="FFFF00"/>
          </a:solidFill>
          <a:ln>
            <a:solidFill>
              <a:srgbClr val="002060"/>
            </a:solidFill>
          </a:ln>
        </p:spPr>
        <p:txBody>
          <a:bodyPr>
            <a:normAutofit fontScale="92500" lnSpcReduction="20000"/>
          </a:bodyPr>
          <a:lstStyle/>
          <a:p>
            <a:r>
              <a:rPr lang="it-IT" sz="3000" b="1" dirty="0">
                <a:solidFill>
                  <a:srgbClr val="0070C0"/>
                </a:solidFill>
              </a:rPr>
              <a:t>Riconoscere dignità umana dei nascituri: </a:t>
            </a:r>
            <a:endParaRPr lang="it-IT" sz="3000" b="1" dirty="0" smtClean="0">
              <a:solidFill>
                <a:srgbClr val="0070C0"/>
              </a:solidFill>
            </a:endParaRPr>
          </a:p>
          <a:p>
            <a:r>
              <a:rPr lang="it-IT" sz="3000" b="1" dirty="0" smtClean="0">
                <a:solidFill>
                  <a:srgbClr val="0070C0"/>
                </a:solidFill>
              </a:rPr>
              <a:t>aborto </a:t>
            </a:r>
            <a:r>
              <a:rPr lang="it-IT" sz="3000" b="1" dirty="0">
                <a:solidFill>
                  <a:srgbClr val="0070C0"/>
                </a:solidFill>
              </a:rPr>
              <a:t>non è progressista</a:t>
            </a:r>
          </a:p>
          <a:p>
            <a:pPr algn="just"/>
            <a:r>
              <a:rPr lang="it-IT" sz="1700" b="1" dirty="0">
                <a:solidFill>
                  <a:srgbClr val="FF0000"/>
                </a:solidFill>
              </a:rPr>
              <a:t>“Tra questi deboli </a:t>
            </a:r>
            <a:r>
              <a:rPr lang="it-IT" sz="1700" dirty="0">
                <a:solidFill>
                  <a:schemeClr val="tx1"/>
                </a:solidFill>
              </a:rPr>
              <a:t>di cui la Chiesa vuole prendersi cura con predilezione, ci sono anche i bambini nascituri, che sono i più indifesi e innocenti di tutti, ai quali oggi si vuole negare la dignità umana al fine di poterne fare quello che si vuole, togliendo loro la vita e promuovendo legislazioni in modo che nessuno possa impedirlo” (213). </a:t>
            </a:r>
            <a:endParaRPr lang="it-IT" sz="1700" dirty="0" smtClean="0">
              <a:solidFill>
                <a:schemeClr val="tx1"/>
              </a:solidFill>
            </a:endParaRPr>
          </a:p>
          <a:p>
            <a:pPr algn="just"/>
            <a:r>
              <a:rPr lang="it-IT" sz="1700" b="1" dirty="0" smtClean="0">
                <a:solidFill>
                  <a:srgbClr val="FF0000"/>
                </a:solidFill>
              </a:rPr>
              <a:t>“</a:t>
            </a:r>
            <a:r>
              <a:rPr lang="it-IT" sz="1700" b="1" dirty="0">
                <a:solidFill>
                  <a:srgbClr val="FF0000"/>
                </a:solidFill>
              </a:rPr>
              <a:t>Non ci si deve attendere </a:t>
            </a:r>
            <a:r>
              <a:rPr lang="it-IT" sz="1700" dirty="0">
                <a:solidFill>
                  <a:schemeClr val="tx1"/>
                </a:solidFill>
              </a:rPr>
              <a:t>che la Chiesa cambi la sua posizione su questa questione. Voglio essere del tutto onesto al riguardo. Questo non è un argomento soggetto a presunte riforme o a ‘modernizzazioni’. </a:t>
            </a:r>
            <a:endParaRPr lang="it-IT" sz="1700" dirty="0" smtClean="0">
              <a:solidFill>
                <a:schemeClr val="tx1"/>
              </a:solidFill>
            </a:endParaRPr>
          </a:p>
          <a:p>
            <a:pPr algn="just"/>
            <a:r>
              <a:rPr lang="it-IT" sz="1700" b="1" dirty="0" smtClean="0">
                <a:solidFill>
                  <a:srgbClr val="FF0000"/>
                </a:solidFill>
              </a:rPr>
              <a:t>Non </a:t>
            </a:r>
            <a:r>
              <a:rPr lang="it-IT" sz="1700" b="1" dirty="0">
                <a:solidFill>
                  <a:srgbClr val="FF0000"/>
                </a:solidFill>
              </a:rPr>
              <a:t>è progressista pretendere di risolvere i problemi eliminando una vita umana</a:t>
            </a:r>
            <a:r>
              <a:rPr lang="it-IT" sz="1700" dirty="0">
                <a:solidFill>
                  <a:schemeClr val="tx1"/>
                </a:solidFill>
              </a:rPr>
              <a:t>. Però è anche vero che abbiamo fatto poco per accompagnare adeguatamente le donne che si trovano in situazioni molto dure, dove l'aborto si presenta loro come una rapida soluzione alle loro profonde angustie” (214). </a:t>
            </a:r>
            <a:endParaRPr lang="it-IT" sz="1700" dirty="0" smtClean="0">
              <a:solidFill>
                <a:schemeClr val="tx1"/>
              </a:solidFill>
            </a:endParaRPr>
          </a:p>
          <a:p>
            <a:pPr algn="just"/>
            <a:r>
              <a:rPr lang="it-IT" sz="1700" b="1" dirty="0" smtClean="0">
                <a:solidFill>
                  <a:srgbClr val="FF0000"/>
                </a:solidFill>
              </a:rPr>
              <a:t>Poi</a:t>
            </a:r>
            <a:r>
              <a:rPr lang="it-IT" sz="1700" b="1" dirty="0">
                <a:solidFill>
                  <a:srgbClr val="FF0000"/>
                </a:solidFill>
              </a:rPr>
              <a:t>, l’appello a rispettare tutto il creato</a:t>
            </a:r>
            <a:r>
              <a:rPr lang="it-IT" sz="1700" dirty="0">
                <a:solidFill>
                  <a:schemeClr val="tx1"/>
                </a:solidFill>
              </a:rPr>
              <a:t>: “Piccoli, però forti nell’amore di Dio, come San Francesco d’Assisi, tutti i cristiani siamo chiamati a prenderci cura della fragilità del popolo e del mondo in cui viviamo” (216).</a:t>
            </a:r>
          </a:p>
        </p:txBody>
      </p:sp>
      <p:sp>
        <p:nvSpPr>
          <p:cNvPr id="6" name="Segnaposto data 5"/>
          <p:cNvSpPr>
            <a:spLocks noGrp="1"/>
          </p:cNvSpPr>
          <p:nvPr>
            <p:ph type="dt" sz="half" idx="10"/>
          </p:nvPr>
        </p:nvSpPr>
        <p:spPr/>
        <p:txBody>
          <a:bodyPr/>
          <a:lstStyle/>
          <a:p>
            <a:fld id="{FC05ADCC-7FF3-4C3D-B6F4-219B876F73EF}"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19</a:t>
            </a:fld>
            <a:endParaRPr lang="it-IT"/>
          </a:p>
        </p:txBody>
      </p:sp>
      <p:pic>
        <p:nvPicPr>
          <p:cNvPr id="13314" name="Picture 2" descr="C:\Users\Master\Desktop\Evangelii\e17.jpg"/>
          <p:cNvPicPr>
            <a:picLocks noChangeAspect="1" noChangeArrowheads="1"/>
          </p:cNvPicPr>
          <p:nvPr/>
        </p:nvPicPr>
        <p:blipFill>
          <a:blip r:embed="rId2" cstate="print"/>
          <a:srcRect/>
          <a:stretch>
            <a:fillRect/>
          </a:stretch>
        </p:blipFill>
        <p:spPr bwMode="auto">
          <a:xfrm>
            <a:off x="5724128" y="2276872"/>
            <a:ext cx="3210234" cy="244827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13314"/>
                                        </p:tgtEl>
                                        <p:attrNameLst>
                                          <p:attrName>style.visibility</p:attrName>
                                        </p:attrNameLst>
                                      </p:cBhvr>
                                      <p:to>
                                        <p:strVal val="visible"/>
                                      </p:to>
                                    </p:set>
                                    <p:animEffect transition="in" filter="wheel(4)">
                                      <p:cBhvr>
                                        <p:cTn id="19" dur="2000"/>
                                        <p:tgtEl>
                                          <p:spTgt spid="13314"/>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836712"/>
            <a:ext cx="8424936" cy="5616624"/>
          </a:xfrm>
          <a:solidFill>
            <a:srgbClr val="FFFF00"/>
          </a:solidFill>
          <a:ln>
            <a:solidFill>
              <a:srgbClr val="002060"/>
            </a:solidFill>
          </a:ln>
        </p:spPr>
        <p:txBody>
          <a:bodyPr>
            <a:normAutofit fontScale="92500" lnSpcReduction="20000"/>
          </a:bodyPr>
          <a:lstStyle/>
          <a:p>
            <a:pPr algn="just"/>
            <a:endParaRPr lang="it-IT" sz="1800" b="1" dirty="0" smtClean="0">
              <a:solidFill>
                <a:srgbClr val="002060"/>
              </a:solidFill>
            </a:endParaRPr>
          </a:p>
          <a:p>
            <a:r>
              <a:rPr lang="it-IT" sz="2600" b="1" dirty="0" smtClean="0">
                <a:solidFill>
                  <a:srgbClr val="FF0000"/>
                </a:solidFill>
              </a:rPr>
              <a:t>I principali temi trattati:</a:t>
            </a:r>
            <a:endParaRPr lang="it-IT" sz="2600" b="1" dirty="0">
              <a:solidFill>
                <a:srgbClr val="FF0000"/>
              </a:solidFill>
            </a:endParaRPr>
          </a:p>
          <a:p>
            <a:pPr algn="just"/>
            <a:r>
              <a:rPr lang="it-IT" sz="1800" b="1" dirty="0" smtClean="0">
                <a:solidFill>
                  <a:schemeClr val="tx1"/>
                </a:solidFill>
              </a:rPr>
              <a:t>- </a:t>
            </a:r>
            <a:r>
              <a:rPr lang="it-IT" sz="1800" b="1" dirty="0">
                <a:solidFill>
                  <a:schemeClr val="tx1"/>
                </a:solidFill>
              </a:rPr>
              <a:t>Nuova tappa evangelizzatrice caratterizzata dalla gioia</a:t>
            </a:r>
          </a:p>
          <a:p>
            <a:pPr algn="just"/>
            <a:r>
              <a:rPr lang="it-IT" sz="1800" b="1" dirty="0" smtClean="0">
                <a:solidFill>
                  <a:schemeClr val="tx1"/>
                </a:solidFill>
              </a:rPr>
              <a:t>- </a:t>
            </a:r>
            <a:r>
              <a:rPr lang="it-IT" sz="1800" b="1" dirty="0">
                <a:solidFill>
                  <a:schemeClr val="tx1"/>
                </a:solidFill>
              </a:rPr>
              <a:t>Riforma delle strutture ecclesiali</a:t>
            </a:r>
          </a:p>
          <a:p>
            <a:pPr algn="just">
              <a:buFontTx/>
              <a:buChar char="-"/>
            </a:pPr>
            <a:r>
              <a:rPr lang="it-IT" sz="1800" b="1" dirty="0" smtClean="0">
                <a:solidFill>
                  <a:schemeClr val="tx1"/>
                </a:solidFill>
              </a:rPr>
              <a:t> Conversione </a:t>
            </a:r>
            <a:r>
              <a:rPr lang="it-IT" sz="1800" b="1" dirty="0">
                <a:solidFill>
                  <a:schemeClr val="tx1"/>
                </a:solidFill>
              </a:rPr>
              <a:t>del </a:t>
            </a:r>
            <a:r>
              <a:rPr lang="it-IT" sz="1800" b="1" dirty="0" smtClean="0">
                <a:solidFill>
                  <a:schemeClr val="tx1"/>
                </a:solidFill>
              </a:rPr>
              <a:t>papato</a:t>
            </a:r>
          </a:p>
          <a:p>
            <a:pPr algn="just">
              <a:buFontTx/>
              <a:buChar char="-"/>
            </a:pPr>
            <a:r>
              <a:rPr lang="it-IT" sz="1800" b="1" dirty="0" smtClean="0">
                <a:solidFill>
                  <a:schemeClr val="tx1"/>
                </a:solidFill>
              </a:rPr>
              <a:t> </a:t>
            </a:r>
            <a:r>
              <a:rPr lang="it-IT" sz="1800" b="1" dirty="0">
                <a:solidFill>
                  <a:schemeClr val="tx1"/>
                </a:solidFill>
              </a:rPr>
              <a:t>Concentrarsi sull’essenziale</a:t>
            </a:r>
          </a:p>
          <a:p>
            <a:pPr algn="just">
              <a:buFontTx/>
              <a:buChar char="-"/>
            </a:pPr>
            <a:r>
              <a:rPr lang="it-IT" sz="1800" b="1" dirty="0" smtClean="0">
                <a:solidFill>
                  <a:schemeClr val="tx1"/>
                </a:solidFill>
              </a:rPr>
              <a:t> Una </a:t>
            </a:r>
            <a:r>
              <a:rPr lang="it-IT" sz="1800" b="1" dirty="0">
                <a:solidFill>
                  <a:schemeClr val="tx1"/>
                </a:solidFill>
              </a:rPr>
              <a:t>Chiesa con le porte aperte</a:t>
            </a:r>
          </a:p>
          <a:p>
            <a:pPr algn="just">
              <a:buFontTx/>
              <a:buChar char="-"/>
            </a:pPr>
            <a:r>
              <a:rPr lang="it-IT" sz="1800" b="1" dirty="0" smtClean="0">
                <a:solidFill>
                  <a:schemeClr val="tx1"/>
                </a:solidFill>
              </a:rPr>
              <a:t> </a:t>
            </a:r>
            <a:r>
              <a:rPr lang="it-IT" sz="1800" b="1" dirty="0">
                <a:solidFill>
                  <a:schemeClr val="tx1"/>
                </a:solidFill>
              </a:rPr>
              <a:t>Sistema economico attuale ingiusto alla radice</a:t>
            </a:r>
          </a:p>
          <a:p>
            <a:pPr algn="just">
              <a:buFontTx/>
              <a:buChar char="-"/>
            </a:pPr>
            <a:r>
              <a:rPr lang="it-IT" sz="1800" b="1" dirty="0" smtClean="0">
                <a:solidFill>
                  <a:schemeClr val="tx1"/>
                </a:solidFill>
              </a:rPr>
              <a:t> </a:t>
            </a:r>
            <a:r>
              <a:rPr lang="it-IT" sz="1800" b="1" dirty="0">
                <a:solidFill>
                  <a:schemeClr val="tx1"/>
                </a:solidFill>
              </a:rPr>
              <a:t>Individualismo postmoderno snatura vincoli </a:t>
            </a:r>
            <a:r>
              <a:rPr lang="it-IT" sz="1800" b="1" dirty="0" smtClean="0">
                <a:solidFill>
                  <a:schemeClr val="tx1"/>
                </a:solidFill>
              </a:rPr>
              <a:t>familiari</a:t>
            </a:r>
          </a:p>
          <a:p>
            <a:pPr algn="just">
              <a:buFontTx/>
              <a:buChar char="-"/>
            </a:pPr>
            <a:r>
              <a:rPr lang="it-IT" sz="1800" b="1" dirty="0" smtClean="0">
                <a:solidFill>
                  <a:schemeClr val="tx1"/>
                </a:solidFill>
              </a:rPr>
              <a:t>Tentazioni </a:t>
            </a:r>
            <a:r>
              <a:rPr lang="it-IT" sz="1800" b="1" dirty="0">
                <a:solidFill>
                  <a:schemeClr val="tx1"/>
                </a:solidFill>
              </a:rPr>
              <a:t>degli operatori </a:t>
            </a:r>
            <a:r>
              <a:rPr lang="it-IT" sz="1800" b="1" dirty="0" smtClean="0">
                <a:solidFill>
                  <a:schemeClr val="tx1"/>
                </a:solidFill>
              </a:rPr>
              <a:t>pastorali</a:t>
            </a:r>
          </a:p>
          <a:p>
            <a:pPr algn="just">
              <a:buFontTx/>
              <a:buChar char="-"/>
            </a:pPr>
            <a:r>
              <a:rPr lang="it-IT" sz="1800" b="1" dirty="0" smtClean="0">
                <a:solidFill>
                  <a:schemeClr val="tx1"/>
                </a:solidFill>
              </a:rPr>
              <a:t> Dio </a:t>
            </a:r>
            <a:r>
              <a:rPr lang="it-IT" sz="1800" b="1" dirty="0">
                <a:solidFill>
                  <a:schemeClr val="tx1"/>
                </a:solidFill>
              </a:rPr>
              <a:t>ci liberi da una Chiesa </a:t>
            </a:r>
            <a:r>
              <a:rPr lang="it-IT" sz="1800" b="1" dirty="0" smtClean="0">
                <a:solidFill>
                  <a:schemeClr val="tx1"/>
                </a:solidFill>
              </a:rPr>
              <a:t>mondana</a:t>
            </a:r>
          </a:p>
          <a:p>
            <a:pPr algn="just">
              <a:buFontTx/>
              <a:buChar char="-"/>
            </a:pPr>
            <a:r>
              <a:rPr lang="it-IT" sz="1800" b="1" dirty="0">
                <a:solidFill>
                  <a:schemeClr val="tx1"/>
                </a:solidFill>
              </a:rPr>
              <a:t> Più spazio nella Chiesa a laici, donne e giovani</a:t>
            </a:r>
          </a:p>
          <a:p>
            <a:pPr algn="just">
              <a:buFontTx/>
              <a:buChar char="-"/>
            </a:pPr>
            <a:r>
              <a:rPr lang="it-IT" sz="1800" b="1" dirty="0">
                <a:solidFill>
                  <a:schemeClr val="tx1"/>
                </a:solidFill>
              </a:rPr>
              <a:t> La Chiesa ha un volto </a:t>
            </a:r>
            <a:r>
              <a:rPr lang="it-IT" sz="1800" b="1" dirty="0" err="1">
                <a:solidFill>
                  <a:schemeClr val="tx1"/>
                </a:solidFill>
              </a:rPr>
              <a:t>pluriforme</a:t>
            </a:r>
            <a:endParaRPr lang="it-IT" sz="1800" b="1" dirty="0">
              <a:solidFill>
                <a:schemeClr val="tx1"/>
              </a:solidFill>
            </a:endParaRPr>
          </a:p>
          <a:p>
            <a:pPr algn="just">
              <a:buFontTx/>
              <a:buChar char="-"/>
            </a:pPr>
            <a:r>
              <a:rPr lang="it-IT" sz="1800" b="1" dirty="0" smtClean="0">
                <a:solidFill>
                  <a:schemeClr val="tx1"/>
                </a:solidFill>
              </a:rPr>
              <a:t> </a:t>
            </a:r>
            <a:r>
              <a:rPr lang="it-IT" sz="1800" b="1" dirty="0">
                <a:solidFill>
                  <a:schemeClr val="tx1"/>
                </a:solidFill>
              </a:rPr>
              <a:t>Omelia: saper dire parole che fanno ardere i cuori</a:t>
            </a:r>
          </a:p>
          <a:p>
            <a:pPr algn="just">
              <a:buFontTx/>
              <a:buChar char="-"/>
            </a:pPr>
            <a:r>
              <a:rPr lang="it-IT" sz="1800" b="1" dirty="0" smtClean="0">
                <a:solidFill>
                  <a:schemeClr val="tx1"/>
                </a:solidFill>
              </a:rPr>
              <a:t> </a:t>
            </a:r>
            <a:r>
              <a:rPr lang="it-IT" sz="1800" b="1" dirty="0">
                <a:solidFill>
                  <a:schemeClr val="tx1"/>
                </a:solidFill>
              </a:rPr>
              <a:t>Ruolo fondamentale del “</a:t>
            </a:r>
            <a:r>
              <a:rPr lang="it-IT" sz="1800" b="1" dirty="0" err="1">
                <a:solidFill>
                  <a:schemeClr val="tx1"/>
                </a:solidFill>
              </a:rPr>
              <a:t>kerygma</a:t>
            </a:r>
            <a:r>
              <a:rPr lang="it-IT" sz="1800" b="1" dirty="0">
                <a:solidFill>
                  <a:schemeClr val="tx1"/>
                </a:solidFill>
              </a:rPr>
              <a:t>”</a:t>
            </a:r>
          </a:p>
          <a:p>
            <a:pPr algn="just">
              <a:buFontTx/>
              <a:buChar char="-"/>
            </a:pPr>
            <a:r>
              <a:rPr lang="it-IT" sz="1800" b="1" dirty="0" smtClean="0">
                <a:solidFill>
                  <a:schemeClr val="tx1"/>
                </a:solidFill>
              </a:rPr>
              <a:t> </a:t>
            </a:r>
            <a:r>
              <a:rPr lang="it-IT" sz="1800" b="1" dirty="0">
                <a:solidFill>
                  <a:schemeClr val="tx1"/>
                </a:solidFill>
              </a:rPr>
              <a:t>Una Chiesa povera per i poveri</a:t>
            </a:r>
          </a:p>
          <a:p>
            <a:pPr algn="just">
              <a:buFontTx/>
              <a:buChar char="-"/>
            </a:pPr>
            <a:r>
              <a:rPr lang="it-IT" sz="1800" b="1" dirty="0" smtClean="0">
                <a:solidFill>
                  <a:schemeClr val="tx1"/>
                </a:solidFill>
              </a:rPr>
              <a:t> </a:t>
            </a:r>
            <a:r>
              <a:rPr lang="it-IT" sz="1800" b="1" dirty="0">
                <a:solidFill>
                  <a:schemeClr val="tx1"/>
                </a:solidFill>
              </a:rPr>
              <a:t>I politici abbiano cura dei deboli</a:t>
            </a:r>
          </a:p>
          <a:p>
            <a:pPr algn="just">
              <a:buFontTx/>
              <a:buChar char="-"/>
            </a:pPr>
            <a:r>
              <a:rPr lang="it-IT" sz="1800" b="1" dirty="0" smtClean="0">
                <a:solidFill>
                  <a:schemeClr val="tx1"/>
                </a:solidFill>
              </a:rPr>
              <a:t> </a:t>
            </a:r>
            <a:r>
              <a:rPr lang="it-IT" sz="1800" b="1" dirty="0">
                <a:solidFill>
                  <a:schemeClr val="tx1"/>
                </a:solidFill>
              </a:rPr>
              <a:t>Riconoscere dignità umana dei nascituri: aborto non è </a:t>
            </a:r>
            <a:r>
              <a:rPr lang="it-IT" sz="1800" b="1" dirty="0" smtClean="0">
                <a:solidFill>
                  <a:schemeClr val="tx1"/>
                </a:solidFill>
              </a:rPr>
              <a:t>progressista</a:t>
            </a:r>
          </a:p>
          <a:p>
            <a:pPr algn="just">
              <a:buFontTx/>
              <a:buChar char="-"/>
            </a:pPr>
            <a:r>
              <a:rPr lang="it-IT" sz="1800" b="1" dirty="0" smtClean="0">
                <a:solidFill>
                  <a:schemeClr val="tx1"/>
                </a:solidFill>
              </a:rPr>
              <a:t> </a:t>
            </a:r>
            <a:r>
              <a:rPr lang="it-IT" sz="1800" b="1" dirty="0">
                <a:solidFill>
                  <a:schemeClr val="tx1"/>
                </a:solidFill>
              </a:rPr>
              <a:t>Voce profetica per la pace</a:t>
            </a:r>
          </a:p>
          <a:p>
            <a:pPr algn="just">
              <a:buFontTx/>
              <a:buChar char="-"/>
            </a:pPr>
            <a:r>
              <a:rPr lang="it-IT" sz="1800" b="1" dirty="0" smtClean="0">
                <a:solidFill>
                  <a:schemeClr val="tx1"/>
                </a:solidFill>
              </a:rPr>
              <a:t> </a:t>
            </a:r>
            <a:r>
              <a:rPr lang="it-IT" sz="1800" b="1" dirty="0">
                <a:solidFill>
                  <a:schemeClr val="tx1"/>
                </a:solidFill>
              </a:rPr>
              <a:t>Una Chiesa che dialoga</a:t>
            </a:r>
          </a:p>
          <a:p>
            <a:pPr algn="just">
              <a:buFontTx/>
              <a:buChar char="-"/>
            </a:pPr>
            <a:r>
              <a:rPr lang="it-IT" sz="1800" b="1" dirty="0" smtClean="0">
                <a:solidFill>
                  <a:schemeClr val="tx1"/>
                </a:solidFill>
              </a:rPr>
              <a:t> </a:t>
            </a:r>
            <a:r>
              <a:rPr lang="it-IT" sz="1800" b="1" dirty="0">
                <a:solidFill>
                  <a:schemeClr val="tx1"/>
                </a:solidFill>
              </a:rPr>
              <a:t>Evangelizzatori con </a:t>
            </a:r>
            <a:r>
              <a:rPr lang="it-IT" sz="1800" b="1" dirty="0" smtClean="0">
                <a:solidFill>
                  <a:schemeClr val="tx1"/>
                </a:solidFill>
              </a:rPr>
              <a:t>Spirito</a:t>
            </a:r>
            <a:endParaRPr lang="it-IT" sz="1800" b="1" dirty="0">
              <a:solidFill>
                <a:schemeClr val="tx1"/>
              </a:solidFill>
            </a:endParaRPr>
          </a:p>
          <a:p>
            <a:pPr algn="just">
              <a:buFontTx/>
              <a:buChar char="-"/>
            </a:pPr>
            <a:endParaRPr lang="it-IT" sz="1800" b="1" dirty="0" smtClean="0">
              <a:solidFill>
                <a:schemeClr val="tx1"/>
              </a:solidFill>
            </a:endParaRP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15CCA3D4-BD2A-4B28-B266-E46D778465FA}"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a:t>
            </a:fld>
            <a:endParaRPr lang="it-IT"/>
          </a:p>
        </p:txBody>
      </p:sp>
      <p:pic>
        <p:nvPicPr>
          <p:cNvPr id="2050" name="Picture 2" descr="C:\Users\Master\Desktop\Evangelii\e2.jpg"/>
          <p:cNvPicPr>
            <a:picLocks noChangeAspect="1" noChangeArrowheads="1"/>
          </p:cNvPicPr>
          <p:nvPr/>
        </p:nvPicPr>
        <p:blipFill>
          <a:blip r:embed="rId2" cstate="print"/>
          <a:srcRect/>
          <a:stretch>
            <a:fillRect/>
          </a:stretch>
        </p:blipFill>
        <p:spPr bwMode="auto">
          <a:xfrm>
            <a:off x="5364088" y="1916832"/>
            <a:ext cx="3384376" cy="3384376"/>
          </a:xfrm>
          <a:prstGeom prst="rect">
            <a:avLst/>
          </a:prstGeom>
          <a:noFill/>
          <a:ln w="25400">
            <a:solidFill>
              <a:srgbClr val="00206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4" end="4"/>
                                            </p:txEl>
                                          </p:spTgt>
                                        </p:tgtEl>
                                      </p:cBhvr>
                                    </p:animEffect>
                                  </p:childTnLst>
                                </p:cTn>
                              </p:par>
                              <p:par>
                                <p:cTn id="32" presetID="55"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p:cTn id="34"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5" end="5"/>
                                            </p:txEl>
                                          </p:spTgt>
                                        </p:tgtEl>
                                      </p:cBhvr>
                                    </p:animEffect>
                                  </p:childTnLst>
                                </p:cTn>
                              </p:par>
                              <p:par>
                                <p:cTn id="37" presetID="55"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40"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6" end="6"/>
                                            </p:txEl>
                                          </p:spTgt>
                                        </p:tgtEl>
                                      </p:cBhvr>
                                    </p:animEffect>
                                  </p:childTnLst>
                                </p:cTn>
                              </p:par>
                              <p:par>
                                <p:cTn id="42" presetID="55"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p:cTn id="44"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5"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7" end="7"/>
                                            </p:txEl>
                                          </p:spTgt>
                                        </p:tgtEl>
                                      </p:cBhvr>
                                    </p:animEffect>
                                  </p:childTnLst>
                                </p:cTn>
                              </p:par>
                              <p:par>
                                <p:cTn id="47" presetID="55"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8" end="8"/>
                                            </p:txEl>
                                          </p:spTgt>
                                        </p:tgtEl>
                                      </p:cBhvr>
                                    </p:animEffect>
                                  </p:childTnLst>
                                </p:cTn>
                              </p:par>
                              <p:par>
                                <p:cTn id="52" presetID="55" presetClass="entr" presetSubtype="0"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p:cTn id="54"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55"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6" dur="1000"/>
                                        <p:tgtEl>
                                          <p:spTgt spid="3">
                                            <p:txEl>
                                              <p:pRg st="9" end="9"/>
                                            </p:txEl>
                                          </p:spTgt>
                                        </p:tgtEl>
                                      </p:cBhvr>
                                    </p:animEffect>
                                  </p:childTnLst>
                                </p:cTn>
                              </p:par>
                              <p:par>
                                <p:cTn id="57" presetID="55" presetClass="entr" presetSubtype="0" fill="hold"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p:cTn id="59"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60"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61" dur="1000"/>
                                        <p:tgtEl>
                                          <p:spTgt spid="3">
                                            <p:txEl>
                                              <p:pRg st="10" end="10"/>
                                            </p:txEl>
                                          </p:spTgt>
                                        </p:tgtEl>
                                      </p:cBhvr>
                                    </p:animEffect>
                                  </p:childTnLst>
                                </p:cTn>
                              </p:par>
                              <p:par>
                                <p:cTn id="62" presetID="55" presetClass="entr" presetSubtype="0" fill="hold" nodeType="withEffect">
                                  <p:stCondLst>
                                    <p:cond delay="0"/>
                                  </p:stCondLst>
                                  <p:childTnLst>
                                    <p:set>
                                      <p:cBhvr>
                                        <p:cTn id="63" dur="1" fill="hold">
                                          <p:stCondLst>
                                            <p:cond delay="0"/>
                                          </p:stCondLst>
                                        </p:cTn>
                                        <p:tgtEl>
                                          <p:spTgt spid="3">
                                            <p:txEl>
                                              <p:pRg st="11" end="11"/>
                                            </p:txEl>
                                          </p:spTgt>
                                        </p:tgtEl>
                                        <p:attrNameLst>
                                          <p:attrName>style.visibility</p:attrName>
                                        </p:attrNameLst>
                                      </p:cBhvr>
                                      <p:to>
                                        <p:strVal val="visible"/>
                                      </p:to>
                                    </p:set>
                                    <p:anim calcmode="lin" valueType="num">
                                      <p:cBhvr>
                                        <p:cTn id="64"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65"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66" dur="1000"/>
                                        <p:tgtEl>
                                          <p:spTgt spid="3">
                                            <p:txEl>
                                              <p:pRg st="11" end="11"/>
                                            </p:txEl>
                                          </p:spTgt>
                                        </p:tgtEl>
                                      </p:cBhvr>
                                    </p:animEffect>
                                  </p:childTnLst>
                                </p:cTn>
                              </p:par>
                              <p:par>
                                <p:cTn id="67" presetID="55" presetClass="entr" presetSubtype="0" fill="hold" nodeType="withEffect">
                                  <p:stCondLst>
                                    <p:cond delay="0"/>
                                  </p:stCondLst>
                                  <p:childTnLst>
                                    <p:set>
                                      <p:cBhvr>
                                        <p:cTn id="68" dur="1" fill="hold">
                                          <p:stCondLst>
                                            <p:cond delay="0"/>
                                          </p:stCondLst>
                                        </p:cTn>
                                        <p:tgtEl>
                                          <p:spTgt spid="3">
                                            <p:txEl>
                                              <p:pRg st="12" end="12"/>
                                            </p:txEl>
                                          </p:spTgt>
                                        </p:tgtEl>
                                        <p:attrNameLst>
                                          <p:attrName>style.visibility</p:attrName>
                                        </p:attrNameLst>
                                      </p:cBhvr>
                                      <p:to>
                                        <p:strVal val="visible"/>
                                      </p:to>
                                    </p:set>
                                    <p:anim calcmode="lin" valueType="num">
                                      <p:cBhvr>
                                        <p:cTn id="69" dur="10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70" dur="10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71" dur="1000"/>
                                        <p:tgtEl>
                                          <p:spTgt spid="3">
                                            <p:txEl>
                                              <p:pRg st="12" end="12"/>
                                            </p:txEl>
                                          </p:spTgt>
                                        </p:tgtEl>
                                      </p:cBhvr>
                                    </p:animEffect>
                                  </p:childTnLst>
                                </p:cTn>
                              </p:par>
                              <p:par>
                                <p:cTn id="72" presetID="55" presetClass="entr" presetSubtype="0" fill="hold" nodeType="withEffect">
                                  <p:stCondLst>
                                    <p:cond delay="0"/>
                                  </p:stCondLst>
                                  <p:childTnLst>
                                    <p:set>
                                      <p:cBhvr>
                                        <p:cTn id="73" dur="1" fill="hold">
                                          <p:stCondLst>
                                            <p:cond delay="0"/>
                                          </p:stCondLst>
                                        </p:cTn>
                                        <p:tgtEl>
                                          <p:spTgt spid="3">
                                            <p:txEl>
                                              <p:pRg st="13" end="13"/>
                                            </p:txEl>
                                          </p:spTgt>
                                        </p:tgtEl>
                                        <p:attrNameLst>
                                          <p:attrName>style.visibility</p:attrName>
                                        </p:attrNameLst>
                                      </p:cBhvr>
                                      <p:to>
                                        <p:strVal val="visible"/>
                                      </p:to>
                                    </p:set>
                                    <p:anim calcmode="lin" valueType="num">
                                      <p:cBhvr>
                                        <p:cTn id="74"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75"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76" dur="1000"/>
                                        <p:tgtEl>
                                          <p:spTgt spid="3">
                                            <p:txEl>
                                              <p:pRg st="13" end="13"/>
                                            </p:txEl>
                                          </p:spTgt>
                                        </p:tgtEl>
                                      </p:cBhvr>
                                    </p:animEffect>
                                  </p:childTnLst>
                                </p:cTn>
                              </p:par>
                              <p:par>
                                <p:cTn id="77" presetID="55" presetClass="entr" presetSubtype="0" fill="hold" nodeType="with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 calcmode="lin" valueType="num">
                                      <p:cBhvr>
                                        <p:cTn id="79" dur="1000" fill="hold"/>
                                        <p:tgtEl>
                                          <p:spTgt spid="3">
                                            <p:txEl>
                                              <p:pRg st="14" end="14"/>
                                            </p:txEl>
                                          </p:spTgt>
                                        </p:tgtEl>
                                        <p:attrNameLst>
                                          <p:attrName>ppt_w</p:attrName>
                                        </p:attrNameLst>
                                      </p:cBhvr>
                                      <p:tavLst>
                                        <p:tav tm="0">
                                          <p:val>
                                            <p:strVal val="#ppt_w*0.70"/>
                                          </p:val>
                                        </p:tav>
                                        <p:tav tm="100000">
                                          <p:val>
                                            <p:strVal val="#ppt_w"/>
                                          </p:val>
                                        </p:tav>
                                      </p:tavLst>
                                    </p:anim>
                                    <p:anim calcmode="lin" valueType="num">
                                      <p:cBhvr>
                                        <p:cTn id="80" dur="1000" fill="hold"/>
                                        <p:tgtEl>
                                          <p:spTgt spid="3">
                                            <p:txEl>
                                              <p:pRg st="14" end="14"/>
                                            </p:txEl>
                                          </p:spTgt>
                                        </p:tgtEl>
                                        <p:attrNameLst>
                                          <p:attrName>ppt_h</p:attrName>
                                        </p:attrNameLst>
                                      </p:cBhvr>
                                      <p:tavLst>
                                        <p:tav tm="0">
                                          <p:val>
                                            <p:strVal val="#ppt_h"/>
                                          </p:val>
                                        </p:tav>
                                        <p:tav tm="100000">
                                          <p:val>
                                            <p:strVal val="#ppt_h"/>
                                          </p:val>
                                        </p:tav>
                                      </p:tavLst>
                                    </p:anim>
                                    <p:animEffect transition="in" filter="fade">
                                      <p:cBhvr>
                                        <p:cTn id="81" dur="1000"/>
                                        <p:tgtEl>
                                          <p:spTgt spid="3">
                                            <p:txEl>
                                              <p:pRg st="14" end="14"/>
                                            </p:txEl>
                                          </p:spTgt>
                                        </p:tgtEl>
                                      </p:cBhvr>
                                    </p:animEffect>
                                  </p:childTnLst>
                                </p:cTn>
                              </p:par>
                              <p:par>
                                <p:cTn id="82" presetID="55" presetClass="entr" presetSubtype="0" fill="hold" nodeType="withEffect">
                                  <p:stCondLst>
                                    <p:cond delay="0"/>
                                  </p:stCondLst>
                                  <p:childTnLst>
                                    <p:set>
                                      <p:cBhvr>
                                        <p:cTn id="83" dur="1" fill="hold">
                                          <p:stCondLst>
                                            <p:cond delay="0"/>
                                          </p:stCondLst>
                                        </p:cTn>
                                        <p:tgtEl>
                                          <p:spTgt spid="3">
                                            <p:txEl>
                                              <p:pRg st="15" end="15"/>
                                            </p:txEl>
                                          </p:spTgt>
                                        </p:tgtEl>
                                        <p:attrNameLst>
                                          <p:attrName>style.visibility</p:attrName>
                                        </p:attrNameLst>
                                      </p:cBhvr>
                                      <p:to>
                                        <p:strVal val="visible"/>
                                      </p:to>
                                    </p:set>
                                    <p:anim calcmode="lin" valueType="num">
                                      <p:cBhvr>
                                        <p:cTn id="84" dur="1000" fill="hold"/>
                                        <p:tgtEl>
                                          <p:spTgt spid="3">
                                            <p:txEl>
                                              <p:pRg st="15" end="15"/>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5" end="15"/>
                                            </p:txEl>
                                          </p:spTgt>
                                        </p:tgtEl>
                                      </p:cBhvr>
                                    </p:animEffect>
                                  </p:childTnLst>
                                </p:cTn>
                              </p:par>
                              <p:par>
                                <p:cTn id="87" presetID="55" presetClass="entr" presetSubtype="0" fill="hold" nodeType="withEffect">
                                  <p:stCondLst>
                                    <p:cond delay="0"/>
                                  </p:stCondLst>
                                  <p:childTnLst>
                                    <p:set>
                                      <p:cBhvr>
                                        <p:cTn id="88" dur="1" fill="hold">
                                          <p:stCondLst>
                                            <p:cond delay="0"/>
                                          </p:stCondLst>
                                        </p:cTn>
                                        <p:tgtEl>
                                          <p:spTgt spid="3">
                                            <p:txEl>
                                              <p:pRg st="16" end="16"/>
                                            </p:txEl>
                                          </p:spTgt>
                                        </p:tgtEl>
                                        <p:attrNameLst>
                                          <p:attrName>style.visibility</p:attrName>
                                        </p:attrNameLst>
                                      </p:cBhvr>
                                      <p:to>
                                        <p:strVal val="visible"/>
                                      </p:to>
                                    </p:set>
                                    <p:anim calcmode="lin" valueType="num">
                                      <p:cBhvr>
                                        <p:cTn id="89" dur="1000" fill="hold"/>
                                        <p:tgtEl>
                                          <p:spTgt spid="3">
                                            <p:txEl>
                                              <p:pRg st="16" end="16"/>
                                            </p:txEl>
                                          </p:spTgt>
                                        </p:tgtEl>
                                        <p:attrNameLst>
                                          <p:attrName>ppt_w</p:attrName>
                                        </p:attrNameLst>
                                      </p:cBhvr>
                                      <p:tavLst>
                                        <p:tav tm="0">
                                          <p:val>
                                            <p:strVal val="#ppt_w*0.70"/>
                                          </p:val>
                                        </p:tav>
                                        <p:tav tm="100000">
                                          <p:val>
                                            <p:strVal val="#ppt_w"/>
                                          </p:val>
                                        </p:tav>
                                      </p:tavLst>
                                    </p:anim>
                                    <p:anim calcmode="lin" valueType="num">
                                      <p:cBhvr>
                                        <p:cTn id="90" dur="1000" fill="hold"/>
                                        <p:tgtEl>
                                          <p:spTgt spid="3">
                                            <p:txEl>
                                              <p:pRg st="16" end="16"/>
                                            </p:txEl>
                                          </p:spTgt>
                                        </p:tgtEl>
                                        <p:attrNameLst>
                                          <p:attrName>ppt_h</p:attrName>
                                        </p:attrNameLst>
                                      </p:cBhvr>
                                      <p:tavLst>
                                        <p:tav tm="0">
                                          <p:val>
                                            <p:strVal val="#ppt_h"/>
                                          </p:val>
                                        </p:tav>
                                        <p:tav tm="100000">
                                          <p:val>
                                            <p:strVal val="#ppt_h"/>
                                          </p:val>
                                        </p:tav>
                                      </p:tavLst>
                                    </p:anim>
                                    <p:animEffect transition="in" filter="fade">
                                      <p:cBhvr>
                                        <p:cTn id="91" dur="1000"/>
                                        <p:tgtEl>
                                          <p:spTgt spid="3">
                                            <p:txEl>
                                              <p:pRg st="16" end="16"/>
                                            </p:txEl>
                                          </p:spTgt>
                                        </p:tgtEl>
                                      </p:cBhvr>
                                    </p:animEffect>
                                  </p:childTnLst>
                                </p:cTn>
                              </p:par>
                              <p:par>
                                <p:cTn id="92" presetID="55" presetClass="entr" presetSubtype="0" fill="hold" nodeType="withEffect">
                                  <p:stCondLst>
                                    <p:cond delay="0"/>
                                  </p:stCondLst>
                                  <p:childTnLst>
                                    <p:set>
                                      <p:cBhvr>
                                        <p:cTn id="93" dur="1" fill="hold">
                                          <p:stCondLst>
                                            <p:cond delay="0"/>
                                          </p:stCondLst>
                                        </p:cTn>
                                        <p:tgtEl>
                                          <p:spTgt spid="3">
                                            <p:txEl>
                                              <p:pRg st="17" end="17"/>
                                            </p:txEl>
                                          </p:spTgt>
                                        </p:tgtEl>
                                        <p:attrNameLst>
                                          <p:attrName>style.visibility</p:attrName>
                                        </p:attrNameLst>
                                      </p:cBhvr>
                                      <p:to>
                                        <p:strVal val="visible"/>
                                      </p:to>
                                    </p:set>
                                    <p:anim calcmode="lin" valueType="num">
                                      <p:cBhvr>
                                        <p:cTn id="94" dur="1000" fill="hold"/>
                                        <p:tgtEl>
                                          <p:spTgt spid="3">
                                            <p:txEl>
                                              <p:pRg st="17" end="17"/>
                                            </p:txEl>
                                          </p:spTgt>
                                        </p:tgtEl>
                                        <p:attrNameLst>
                                          <p:attrName>ppt_w</p:attrName>
                                        </p:attrNameLst>
                                      </p:cBhvr>
                                      <p:tavLst>
                                        <p:tav tm="0">
                                          <p:val>
                                            <p:strVal val="#ppt_w*0.70"/>
                                          </p:val>
                                        </p:tav>
                                        <p:tav tm="100000">
                                          <p:val>
                                            <p:strVal val="#ppt_w"/>
                                          </p:val>
                                        </p:tav>
                                      </p:tavLst>
                                    </p:anim>
                                    <p:anim calcmode="lin" valueType="num">
                                      <p:cBhvr>
                                        <p:cTn id="95" dur="1000" fill="hold"/>
                                        <p:tgtEl>
                                          <p:spTgt spid="3">
                                            <p:txEl>
                                              <p:pRg st="17" end="17"/>
                                            </p:txEl>
                                          </p:spTgt>
                                        </p:tgtEl>
                                        <p:attrNameLst>
                                          <p:attrName>ppt_h</p:attrName>
                                        </p:attrNameLst>
                                      </p:cBhvr>
                                      <p:tavLst>
                                        <p:tav tm="0">
                                          <p:val>
                                            <p:strVal val="#ppt_h"/>
                                          </p:val>
                                        </p:tav>
                                        <p:tav tm="100000">
                                          <p:val>
                                            <p:strVal val="#ppt_h"/>
                                          </p:val>
                                        </p:tav>
                                      </p:tavLst>
                                    </p:anim>
                                    <p:animEffect transition="in" filter="fade">
                                      <p:cBhvr>
                                        <p:cTn id="96" dur="1000"/>
                                        <p:tgtEl>
                                          <p:spTgt spid="3">
                                            <p:txEl>
                                              <p:pRg st="17" end="17"/>
                                            </p:txEl>
                                          </p:spTgt>
                                        </p:tgtEl>
                                      </p:cBhvr>
                                    </p:animEffect>
                                  </p:childTnLst>
                                </p:cTn>
                              </p:par>
                              <p:par>
                                <p:cTn id="97" presetID="55" presetClass="entr" presetSubtype="0" fill="hold" nodeType="withEffect">
                                  <p:stCondLst>
                                    <p:cond delay="0"/>
                                  </p:stCondLst>
                                  <p:childTnLst>
                                    <p:set>
                                      <p:cBhvr>
                                        <p:cTn id="98" dur="1" fill="hold">
                                          <p:stCondLst>
                                            <p:cond delay="0"/>
                                          </p:stCondLst>
                                        </p:cTn>
                                        <p:tgtEl>
                                          <p:spTgt spid="3">
                                            <p:txEl>
                                              <p:pRg st="18" end="18"/>
                                            </p:txEl>
                                          </p:spTgt>
                                        </p:tgtEl>
                                        <p:attrNameLst>
                                          <p:attrName>style.visibility</p:attrName>
                                        </p:attrNameLst>
                                      </p:cBhvr>
                                      <p:to>
                                        <p:strVal val="visible"/>
                                      </p:to>
                                    </p:set>
                                    <p:anim calcmode="lin" valueType="num">
                                      <p:cBhvr>
                                        <p:cTn id="99" dur="1000" fill="hold"/>
                                        <p:tgtEl>
                                          <p:spTgt spid="3">
                                            <p:txEl>
                                              <p:pRg st="18" end="18"/>
                                            </p:txEl>
                                          </p:spTgt>
                                        </p:tgtEl>
                                        <p:attrNameLst>
                                          <p:attrName>ppt_w</p:attrName>
                                        </p:attrNameLst>
                                      </p:cBhvr>
                                      <p:tavLst>
                                        <p:tav tm="0">
                                          <p:val>
                                            <p:strVal val="#ppt_w*0.70"/>
                                          </p:val>
                                        </p:tav>
                                        <p:tav tm="100000">
                                          <p:val>
                                            <p:strVal val="#ppt_w"/>
                                          </p:val>
                                        </p:tav>
                                      </p:tavLst>
                                    </p:anim>
                                    <p:anim calcmode="lin" valueType="num">
                                      <p:cBhvr>
                                        <p:cTn id="100" dur="1000" fill="hold"/>
                                        <p:tgtEl>
                                          <p:spTgt spid="3">
                                            <p:txEl>
                                              <p:pRg st="18" end="18"/>
                                            </p:txEl>
                                          </p:spTgt>
                                        </p:tgtEl>
                                        <p:attrNameLst>
                                          <p:attrName>ppt_h</p:attrName>
                                        </p:attrNameLst>
                                      </p:cBhvr>
                                      <p:tavLst>
                                        <p:tav tm="0">
                                          <p:val>
                                            <p:strVal val="#ppt_h"/>
                                          </p:val>
                                        </p:tav>
                                        <p:tav tm="100000">
                                          <p:val>
                                            <p:strVal val="#ppt_h"/>
                                          </p:val>
                                        </p:tav>
                                      </p:tavLst>
                                    </p:anim>
                                    <p:animEffect transition="in" filter="fade">
                                      <p:cBhvr>
                                        <p:cTn id="101" dur="1000"/>
                                        <p:tgtEl>
                                          <p:spTgt spid="3">
                                            <p:txEl>
                                              <p:pRg st="18" end="18"/>
                                            </p:txEl>
                                          </p:spTgt>
                                        </p:tgtEl>
                                      </p:cBhvr>
                                    </p:animEffect>
                                  </p:childTnLst>
                                </p:cTn>
                              </p:par>
                              <p:par>
                                <p:cTn id="102" presetID="55" presetClass="entr" presetSubtype="0" fill="hold" nodeType="withEffect">
                                  <p:stCondLst>
                                    <p:cond delay="0"/>
                                  </p:stCondLst>
                                  <p:childTnLst>
                                    <p:set>
                                      <p:cBhvr>
                                        <p:cTn id="103" dur="1" fill="hold">
                                          <p:stCondLst>
                                            <p:cond delay="0"/>
                                          </p:stCondLst>
                                        </p:cTn>
                                        <p:tgtEl>
                                          <p:spTgt spid="3">
                                            <p:txEl>
                                              <p:pRg st="19" end="19"/>
                                            </p:txEl>
                                          </p:spTgt>
                                        </p:tgtEl>
                                        <p:attrNameLst>
                                          <p:attrName>style.visibility</p:attrName>
                                        </p:attrNameLst>
                                      </p:cBhvr>
                                      <p:to>
                                        <p:strVal val="visible"/>
                                      </p:to>
                                    </p:set>
                                    <p:anim calcmode="lin" valueType="num">
                                      <p:cBhvr>
                                        <p:cTn id="104" dur="1000" fill="hold"/>
                                        <p:tgtEl>
                                          <p:spTgt spid="3">
                                            <p:txEl>
                                              <p:pRg st="19" end="19"/>
                                            </p:txEl>
                                          </p:spTgt>
                                        </p:tgtEl>
                                        <p:attrNameLst>
                                          <p:attrName>ppt_w</p:attrName>
                                        </p:attrNameLst>
                                      </p:cBhvr>
                                      <p:tavLst>
                                        <p:tav tm="0">
                                          <p:val>
                                            <p:strVal val="#ppt_w*0.70"/>
                                          </p:val>
                                        </p:tav>
                                        <p:tav tm="100000">
                                          <p:val>
                                            <p:strVal val="#ppt_w"/>
                                          </p:val>
                                        </p:tav>
                                      </p:tavLst>
                                    </p:anim>
                                    <p:anim calcmode="lin" valueType="num">
                                      <p:cBhvr>
                                        <p:cTn id="105" dur="1000" fill="hold"/>
                                        <p:tgtEl>
                                          <p:spTgt spid="3">
                                            <p:txEl>
                                              <p:pRg st="19" end="19"/>
                                            </p:txEl>
                                          </p:spTgt>
                                        </p:tgtEl>
                                        <p:attrNameLst>
                                          <p:attrName>ppt_h</p:attrName>
                                        </p:attrNameLst>
                                      </p:cBhvr>
                                      <p:tavLst>
                                        <p:tav tm="0">
                                          <p:val>
                                            <p:strVal val="#ppt_h"/>
                                          </p:val>
                                        </p:tav>
                                        <p:tav tm="100000">
                                          <p:val>
                                            <p:strVal val="#ppt_h"/>
                                          </p:val>
                                        </p:tav>
                                      </p:tavLst>
                                    </p:anim>
                                    <p:animEffect transition="in" filter="fade">
                                      <p:cBhvr>
                                        <p:cTn id="106" dur="1000"/>
                                        <p:tgtEl>
                                          <p:spTgt spid="3">
                                            <p:txEl>
                                              <p:pRg st="19" end="19"/>
                                            </p:txEl>
                                          </p:spTgt>
                                        </p:tgtEl>
                                      </p:cBhvr>
                                    </p:animEffect>
                                  </p:childTnLst>
                                </p:cTn>
                              </p:par>
                              <p:par>
                                <p:cTn id="107" presetID="55" presetClass="entr" presetSubtype="0" fill="hold" nodeType="withEffect">
                                  <p:stCondLst>
                                    <p:cond delay="0"/>
                                  </p:stCondLst>
                                  <p:childTnLst>
                                    <p:set>
                                      <p:cBhvr>
                                        <p:cTn id="108" dur="1" fill="hold">
                                          <p:stCondLst>
                                            <p:cond delay="0"/>
                                          </p:stCondLst>
                                        </p:cTn>
                                        <p:tgtEl>
                                          <p:spTgt spid="3">
                                            <p:txEl>
                                              <p:pRg st="20" end="20"/>
                                            </p:txEl>
                                          </p:spTgt>
                                        </p:tgtEl>
                                        <p:attrNameLst>
                                          <p:attrName>style.visibility</p:attrName>
                                        </p:attrNameLst>
                                      </p:cBhvr>
                                      <p:to>
                                        <p:strVal val="visible"/>
                                      </p:to>
                                    </p:set>
                                    <p:anim calcmode="lin" valueType="num">
                                      <p:cBhvr>
                                        <p:cTn id="109" dur="1000" fill="hold"/>
                                        <p:tgtEl>
                                          <p:spTgt spid="3">
                                            <p:txEl>
                                              <p:pRg st="20" end="20"/>
                                            </p:txEl>
                                          </p:spTgt>
                                        </p:tgtEl>
                                        <p:attrNameLst>
                                          <p:attrName>ppt_w</p:attrName>
                                        </p:attrNameLst>
                                      </p:cBhvr>
                                      <p:tavLst>
                                        <p:tav tm="0">
                                          <p:val>
                                            <p:strVal val="#ppt_w*0.70"/>
                                          </p:val>
                                        </p:tav>
                                        <p:tav tm="100000">
                                          <p:val>
                                            <p:strVal val="#ppt_w"/>
                                          </p:val>
                                        </p:tav>
                                      </p:tavLst>
                                    </p:anim>
                                    <p:anim calcmode="lin" valueType="num">
                                      <p:cBhvr>
                                        <p:cTn id="110" dur="1000" fill="hold"/>
                                        <p:tgtEl>
                                          <p:spTgt spid="3">
                                            <p:txEl>
                                              <p:pRg st="20" end="20"/>
                                            </p:txEl>
                                          </p:spTgt>
                                        </p:tgtEl>
                                        <p:attrNameLst>
                                          <p:attrName>ppt_h</p:attrName>
                                        </p:attrNameLst>
                                      </p:cBhvr>
                                      <p:tavLst>
                                        <p:tav tm="0">
                                          <p:val>
                                            <p:strVal val="#ppt_h"/>
                                          </p:val>
                                        </p:tav>
                                        <p:tav tm="100000">
                                          <p:val>
                                            <p:strVal val="#ppt_h"/>
                                          </p:val>
                                        </p:tav>
                                      </p:tavLst>
                                    </p:anim>
                                    <p:animEffect transition="in" filter="fade">
                                      <p:cBhvr>
                                        <p:cTn id="111" dur="10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4067944" y="1556792"/>
            <a:ext cx="4752528" cy="4464496"/>
          </a:xfrm>
          <a:solidFill>
            <a:srgbClr val="FFFF00"/>
          </a:solidFill>
          <a:ln>
            <a:solidFill>
              <a:srgbClr val="002060"/>
            </a:solidFill>
          </a:ln>
        </p:spPr>
        <p:txBody>
          <a:bodyPr>
            <a:normAutofit lnSpcReduction="10000"/>
          </a:bodyPr>
          <a:lstStyle/>
          <a:p>
            <a:r>
              <a:rPr lang="it-IT" sz="2800" b="1" dirty="0">
                <a:solidFill>
                  <a:srgbClr val="0070C0"/>
                </a:solidFill>
              </a:rPr>
              <a:t>Voce profetica per la pace</a:t>
            </a:r>
          </a:p>
          <a:p>
            <a:pPr algn="just"/>
            <a:r>
              <a:rPr lang="it-IT" sz="1600" b="1" dirty="0">
                <a:solidFill>
                  <a:srgbClr val="FF0000"/>
                </a:solidFill>
              </a:rPr>
              <a:t>Riguardo al tema della pace, </a:t>
            </a:r>
            <a:r>
              <a:rPr lang="it-IT" sz="1600" dirty="0">
                <a:solidFill>
                  <a:schemeClr val="tx1"/>
                </a:solidFill>
              </a:rPr>
              <a:t>il Papa afferma che è “necessaria una voce profetica” quando si vuole attuare una falsa riconciliazione che “metta a tacere” i poveri, mentre alcuni “non vogliono rinunciare ai loro privilegi” (218). </a:t>
            </a:r>
            <a:endParaRPr lang="it-IT" sz="1600" dirty="0" smtClean="0">
              <a:solidFill>
                <a:schemeClr val="tx1"/>
              </a:solidFill>
            </a:endParaRPr>
          </a:p>
          <a:p>
            <a:pPr algn="just"/>
            <a:r>
              <a:rPr lang="it-IT" sz="1600" b="1" dirty="0" smtClean="0">
                <a:solidFill>
                  <a:srgbClr val="FF0000"/>
                </a:solidFill>
              </a:rPr>
              <a:t>Per </a:t>
            </a:r>
            <a:r>
              <a:rPr lang="it-IT" sz="1600" b="1" dirty="0">
                <a:solidFill>
                  <a:srgbClr val="FF0000"/>
                </a:solidFill>
              </a:rPr>
              <a:t>la costruzione di una società “in pace, giustizia e fraternità” </a:t>
            </a:r>
            <a:r>
              <a:rPr lang="it-IT" sz="1600" dirty="0">
                <a:solidFill>
                  <a:schemeClr val="tx1"/>
                </a:solidFill>
              </a:rPr>
              <a:t>indica quattro principi (221): “il tempo è superiore allo spazio” (222) significa “lavorare a lunga scadenza, senza l’ossessione dei risultati immediati” (223).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L’unità prevale sul conflitto” </a:t>
            </a:r>
            <a:r>
              <a:rPr lang="it-IT" sz="1600" dirty="0">
                <a:solidFill>
                  <a:schemeClr val="tx1"/>
                </a:solidFill>
              </a:rPr>
              <a:t>(226) vuol dire operare perché gli opposti raggiungano “una </a:t>
            </a:r>
            <a:r>
              <a:rPr lang="it-IT" sz="1600" dirty="0" err="1">
                <a:solidFill>
                  <a:schemeClr val="tx1"/>
                </a:solidFill>
              </a:rPr>
              <a:t>pluriforme</a:t>
            </a:r>
            <a:r>
              <a:rPr lang="it-IT" sz="1600" dirty="0">
                <a:solidFill>
                  <a:schemeClr val="tx1"/>
                </a:solidFill>
              </a:rPr>
              <a:t> unità che genera nuova vita” (228).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La realtà è più importante dell’idea” </a:t>
            </a:r>
            <a:r>
              <a:rPr lang="it-IT" sz="1600" dirty="0">
                <a:solidFill>
                  <a:schemeClr val="tx1"/>
                </a:solidFill>
              </a:rPr>
              <a:t>(231) significa evitare che la politica e la fede siano ridotte alla retorica (232). “Il tutto è superiore alla parte” significa mettere insieme globalizzazione e localizzazione (234).</a:t>
            </a:r>
          </a:p>
        </p:txBody>
      </p:sp>
      <p:sp>
        <p:nvSpPr>
          <p:cNvPr id="6" name="Segnaposto data 5"/>
          <p:cNvSpPr>
            <a:spLocks noGrp="1"/>
          </p:cNvSpPr>
          <p:nvPr>
            <p:ph type="dt" sz="half" idx="10"/>
          </p:nvPr>
        </p:nvSpPr>
        <p:spPr/>
        <p:txBody>
          <a:bodyPr/>
          <a:lstStyle/>
          <a:p>
            <a:fld id="{8E8C36D6-7F02-4C02-99B2-590AC35DBDAC}"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20</a:t>
            </a:fld>
            <a:endParaRPr lang="it-IT" dirty="0"/>
          </a:p>
        </p:txBody>
      </p:sp>
      <p:pic>
        <p:nvPicPr>
          <p:cNvPr id="14338" name="Picture 2" descr="C:\Users\Master\Desktop\Evangelii\e18.jpg"/>
          <p:cNvPicPr>
            <a:picLocks noChangeAspect="1" noChangeArrowheads="1"/>
          </p:cNvPicPr>
          <p:nvPr/>
        </p:nvPicPr>
        <p:blipFill>
          <a:blip r:embed="rId2" cstate="print"/>
          <a:srcRect/>
          <a:stretch>
            <a:fillRect/>
          </a:stretch>
        </p:blipFill>
        <p:spPr bwMode="auto">
          <a:xfrm>
            <a:off x="179512" y="2420888"/>
            <a:ext cx="3729013" cy="259228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4338"/>
                                        </p:tgtEl>
                                        <p:attrNameLst>
                                          <p:attrName>style.visibility</p:attrName>
                                        </p:attrNameLst>
                                      </p:cBhvr>
                                      <p:to>
                                        <p:strVal val="visible"/>
                                      </p:to>
                                    </p:set>
                                    <p:animEffect transition="in" filter="wheel(4)">
                                      <p:cBhvr>
                                        <p:cTn id="14" dur="2000"/>
                                        <p:tgtEl>
                                          <p:spTgt spid="1433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196752"/>
            <a:ext cx="4752528" cy="5112568"/>
          </a:xfrm>
          <a:solidFill>
            <a:srgbClr val="FFFF00"/>
          </a:solidFill>
          <a:ln>
            <a:solidFill>
              <a:srgbClr val="002060"/>
            </a:solidFill>
          </a:ln>
        </p:spPr>
        <p:txBody>
          <a:bodyPr>
            <a:normAutofit/>
          </a:bodyPr>
          <a:lstStyle/>
          <a:p>
            <a:r>
              <a:rPr lang="it-IT" sz="2800" b="1" dirty="0">
                <a:solidFill>
                  <a:srgbClr val="0070C0"/>
                </a:solidFill>
              </a:rPr>
              <a:t>Una Chiesa che </a:t>
            </a:r>
            <a:r>
              <a:rPr lang="it-IT" sz="2800" b="1" dirty="0" smtClean="0">
                <a:solidFill>
                  <a:srgbClr val="0070C0"/>
                </a:solidFill>
              </a:rPr>
              <a:t>dialoga (1)</a:t>
            </a:r>
            <a:endParaRPr lang="it-IT" sz="2800" b="1" dirty="0">
              <a:solidFill>
                <a:srgbClr val="0070C0"/>
              </a:solidFill>
            </a:endParaRPr>
          </a:p>
          <a:p>
            <a:pPr algn="just"/>
            <a:r>
              <a:rPr lang="it-IT" sz="1600" b="1" dirty="0">
                <a:solidFill>
                  <a:srgbClr val="FF0000"/>
                </a:solidFill>
              </a:rPr>
              <a:t>“L’evangelizzazione – prosegue il Papa </a:t>
            </a:r>
            <a:r>
              <a:rPr lang="it-IT" sz="1600" dirty="0">
                <a:solidFill>
                  <a:schemeClr val="tx1"/>
                </a:solidFill>
              </a:rPr>
              <a:t>– implica anche un cammino di dialogo” che apre la Chiesa a collaborare con tutte le realtà politiche, sociali, religiose e culturali (238</a:t>
            </a:r>
            <a:r>
              <a:rPr lang="it-IT" sz="1600" dirty="0" smtClean="0">
                <a:solidFill>
                  <a:schemeClr val="tx1"/>
                </a:solidFill>
              </a:rPr>
              <a:t>).</a:t>
            </a:r>
          </a:p>
          <a:p>
            <a:pPr algn="just"/>
            <a:r>
              <a:rPr lang="it-IT" sz="1600" b="1" dirty="0" smtClean="0">
                <a:solidFill>
                  <a:srgbClr val="FF0000"/>
                </a:solidFill>
              </a:rPr>
              <a:t>L’ecumenismo </a:t>
            </a:r>
            <a:r>
              <a:rPr lang="it-IT" sz="1600" b="1" dirty="0">
                <a:solidFill>
                  <a:srgbClr val="FF0000"/>
                </a:solidFill>
              </a:rPr>
              <a:t>è “una via imprescindibile dell’evangelizzazione”. </a:t>
            </a:r>
            <a:r>
              <a:rPr lang="it-IT" sz="1600" dirty="0">
                <a:solidFill>
                  <a:schemeClr val="tx1"/>
                </a:solidFill>
              </a:rPr>
              <a:t>Importante l’arricchimento reciproco: “quante cose possiamo imparare gli uni dagli altri!”, per esempio “nel dialogo con i fratelli ortodossi, noi cattolici abbiamo la possibilità di imparare qualcosa di più sul significato della collegialità episcopale e sulla loro esperienza della </a:t>
            </a:r>
            <a:r>
              <a:rPr lang="it-IT" sz="1600" dirty="0" err="1">
                <a:solidFill>
                  <a:schemeClr val="tx1"/>
                </a:solidFill>
              </a:rPr>
              <a:t>sinodalità</a:t>
            </a:r>
            <a:r>
              <a:rPr lang="it-IT" sz="1600" dirty="0">
                <a:solidFill>
                  <a:schemeClr val="tx1"/>
                </a:solidFill>
              </a:rPr>
              <a:t>” (246); “il dialogo e l’amicizia con i figli d’Israele sono parte della vita dei discepoli di Gesù” (248); “il dialogo interreligioso”, che va condotto “con un’identità chiara e gioiosa”, è “una condizione necessaria per la pace nel mondo” e non oscura l’evangelizzazione (250-251); “in quest’epoca acquista notevole importanza la relazione con i credenti dell’Islam (252</a:t>
            </a:r>
            <a:r>
              <a:rPr lang="it-IT" sz="1600" dirty="0" smtClean="0">
                <a:solidFill>
                  <a:schemeClr val="tx1"/>
                </a:solidFill>
              </a:rPr>
              <a:t>):</a:t>
            </a:r>
            <a:endParaRPr lang="it-IT" sz="1600" dirty="0">
              <a:solidFill>
                <a:schemeClr val="tx1"/>
              </a:solidFill>
            </a:endParaRPr>
          </a:p>
        </p:txBody>
      </p:sp>
      <p:sp>
        <p:nvSpPr>
          <p:cNvPr id="6" name="Segnaposto data 5"/>
          <p:cNvSpPr>
            <a:spLocks noGrp="1"/>
          </p:cNvSpPr>
          <p:nvPr>
            <p:ph type="dt" sz="half" idx="10"/>
          </p:nvPr>
        </p:nvSpPr>
        <p:spPr/>
        <p:txBody>
          <a:bodyPr/>
          <a:lstStyle/>
          <a:p>
            <a:fld id="{AEB5118B-1EAF-4CE2-B3C0-AFC519C014A0}"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21</a:t>
            </a:fld>
            <a:endParaRPr lang="it-IT"/>
          </a:p>
        </p:txBody>
      </p:sp>
      <p:pic>
        <p:nvPicPr>
          <p:cNvPr id="15362" name="Picture 2" descr="C:\Users\Master\Desktop\Evangelii\e19.jpg"/>
          <p:cNvPicPr>
            <a:picLocks noChangeAspect="1" noChangeArrowheads="1"/>
          </p:cNvPicPr>
          <p:nvPr/>
        </p:nvPicPr>
        <p:blipFill>
          <a:blip r:embed="rId2" cstate="print"/>
          <a:srcRect/>
          <a:stretch>
            <a:fillRect/>
          </a:stretch>
        </p:blipFill>
        <p:spPr bwMode="auto">
          <a:xfrm>
            <a:off x="5220072" y="2348880"/>
            <a:ext cx="3653107" cy="273630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5362"/>
                                        </p:tgtEl>
                                        <p:attrNameLst>
                                          <p:attrName>style.visibility</p:attrName>
                                        </p:attrNameLst>
                                      </p:cBhvr>
                                      <p:to>
                                        <p:strVal val="visible"/>
                                      </p:to>
                                    </p:set>
                                    <p:animEffect transition="in" filter="wheel(4)">
                                      <p:cBhvr>
                                        <p:cTn id="14" dur="2000"/>
                                        <p:tgtEl>
                                          <p:spTgt spid="1536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4283968" y="1556792"/>
            <a:ext cx="4536504" cy="4680520"/>
          </a:xfrm>
          <a:solidFill>
            <a:srgbClr val="FFFF00"/>
          </a:solidFill>
          <a:ln>
            <a:solidFill>
              <a:srgbClr val="002060"/>
            </a:solidFill>
          </a:ln>
        </p:spPr>
        <p:txBody>
          <a:bodyPr>
            <a:normAutofit/>
          </a:bodyPr>
          <a:lstStyle/>
          <a:p>
            <a:r>
              <a:rPr lang="it-IT" sz="2800" b="1" dirty="0">
                <a:solidFill>
                  <a:srgbClr val="0070C0"/>
                </a:solidFill>
              </a:rPr>
              <a:t>Una Chiesa che </a:t>
            </a:r>
            <a:r>
              <a:rPr lang="it-IT" sz="2800" b="1" dirty="0" smtClean="0">
                <a:solidFill>
                  <a:srgbClr val="0070C0"/>
                </a:solidFill>
              </a:rPr>
              <a:t>dialoga (2)</a:t>
            </a:r>
            <a:endParaRPr lang="it-IT" sz="2800" b="1" dirty="0">
              <a:solidFill>
                <a:srgbClr val="0070C0"/>
              </a:solidFill>
            </a:endParaRPr>
          </a:p>
          <a:p>
            <a:pPr algn="just"/>
            <a:r>
              <a:rPr lang="it-IT" sz="1600" b="1" dirty="0" smtClean="0">
                <a:solidFill>
                  <a:srgbClr val="FF0000"/>
                </a:solidFill>
              </a:rPr>
              <a:t>il </a:t>
            </a:r>
            <a:r>
              <a:rPr lang="it-IT" sz="1600" b="1" dirty="0">
                <a:solidFill>
                  <a:srgbClr val="FF0000"/>
                </a:solidFill>
              </a:rPr>
              <a:t>Papa implora “umilmente” </a:t>
            </a:r>
            <a:r>
              <a:rPr lang="it-IT" sz="1600" dirty="0">
                <a:solidFill>
                  <a:schemeClr val="tx1"/>
                </a:solidFill>
              </a:rPr>
              <a:t>affinché i Paesi di tradizione islamica assicurino la libertà religiosa ai cristiani, anche “tenendo conto della libertà che i credenti dell’Islam godono nei paesi occidentali!”. </a:t>
            </a:r>
            <a:endParaRPr lang="it-IT" sz="1600" dirty="0" smtClean="0">
              <a:solidFill>
                <a:schemeClr val="tx1"/>
              </a:solidFill>
            </a:endParaRPr>
          </a:p>
          <a:p>
            <a:pPr algn="just"/>
            <a:r>
              <a:rPr lang="it-IT" sz="1600" b="1" dirty="0" smtClean="0">
                <a:solidFill>
                  <a:srgbClr val="FF0000"/>
                </a:solidFill>
              </a:rPr>
              <a:t>“</a:t>
            </a:r>
            <a:r>
              <a:rPr lang="it-IT" sz="1600" b="1" dirty="0">
                <a:solidFill>
                  <a:srgbClr val="FF0000"/>
                </a:solidFill>
              </a:rPr>
              <a:t>Di fronte ad episodi di fondamentalismo violento” </a:t>
            </a:r>
            <a:r>
              <a:rPr lang="it-IT" sz="1600" dirty="0">
                <a:solidFill>
                  <a:schemeClr val="tx1"/>
                </a:solidFill>
              </a:rPr>
              <a:t>invita a “evitare odiose generalizzazioni, perché il vero Islam e un’adeguata interpretazione del Corano si oppongono ad ogni violenza” (253). </a:t>
            </a:r>
            <a:endParaRPr lang="it-IT" sz="1600" dirty="0" smtClean="0">
              <a:solidFill>
                <a:schemeClr val="tx1"/>
              </a:solidFill>
            </a:endParaRPr>
          </a:p>
          <a:p>
            <a:pPr algn="just"/>
            <a:r>
              <a:rPr lang="it-IT" sz="1600" b="1" dirty="0" smtClean="0">
                <a:solidFill>
                  <a:srgbClr val="FF0000"/>
                </a:solidFill>
              </a:rPr>
              <a:t>E </a:t>
            </a:r>
            <a:r>
              <a:rPr lang="it-IT" sz="1600" b="1" dirty="0">
                <a:solidFill>
                  <a:srgbClr val="FF0000"/>
                </a:solidFill>
              </a:rPr>
              <a:t>contro il tentativo di privatizzare le religioni in alcuni contesti</a:t>
            </a:r>
            <a:r>
              <a:rPr lang="it-IT" sz="1600" dirty="0">
                <a:solidFill>
                  <a:schemeClr val="tx1"/>
                </a:solidFill>
              </a:rPr>
              <a:t>, afferma che “il rispetto dovuto alle minoranze di agnostici o di non credenti non deve imporsi in modo arbitrario che metta a tacere le convinzioni di maggioranze credenti o ignori la ricchezza delle tradizioni religiose” (255). </a:t>
            </a:r>
            <a:endParaRPr lang="it-IT" sz="1600" dirty="0" smtClean="0">
              <a:solidFill>
                <a:schemeClr val="tx1"/>
              </a:solidFill>
            </a:endParaRPr>
          </a:p>
          <a:p>
            <a:pPr algn="just"/>
            <a:r>
              <a:rPr lang="it-IT" sz="1600" b="1" dirty="0" smtClean="0">
                <a:solidFill>
                  <a:srgbClr val="FF0000"/>
                </a:solidFill>
              </a:rPr>
              <a:t>Ribadisce</a:t>
            </a:r>
            <a:r>
              <a:rPr lang="it-IT" sz="1600" dirty="0" smtClean="0">
                <a:solidFill>
                  <a:schemeClr val="tx1"/>
                </a:solidFill>
              </a:rPr>
              <a:t> </a:t>
            </a:r>
            <a:r>
              <a:rPr lang="it-IT" sz="1600" dirty="0">
                <a:solidFill>
                  <a:schemeClr val="tx1"/>
                </a:solidFill>
              </a:rPr>
              <a:t>quindi l’importanza del dialogo e dell’alleanza tra credenti e non credenti (257).</a:t>
            </a:r>
          </a:p>
        </p:txBody>
      </p:sp>
      <p:sp>
        <p:nvSpPr>
          <p:cNvPr id="6" name="Segnaposto data 5"/>
          <p:cNvSpPr>
            <a:spLocks noGrp="1"/>
          </p:cNvSpPr>
          <p:nvPr>
            <p:ph type="dt" sz="half" idx="10"/>
          </p:nvPr>
        </p:nvSpPr>
        <p:spPr/>
        <p:txBody>
          <a:bodyPr/>
          <a:lstStyle/>
          <a:p>
            <a:fld id="{CE79871F-992A-4F2D-B866-6A7A8C44DAA8}"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22</a:t>
            </a:fld>
            <a:endParaRPr lang="it-IT"/>
          </a:p>
        </p:txBody>
      </p:sp>
      <p:pic>
        <p:nvPicPr>
          <p:cNvPr id="16386" name="Picture 2" descr="C:\Users\Master\Desktop\Evangelii\e20.jpg"/>
          <p:cNvPicPr>
            <a:picLocks noChangeAspect="1" noChangeArrowheads="1"/>
          </p:cNvPicPr>
          <p:nvPr/>
        </p:nvPicPr>
        <p:blipFill>
          <a:blip r:embed="rId2" cstate="print"/>
          <a:srcRect/>
          <a:stretch>
            <a:fillRect/>
          </a:stretch>
        </p:blipFill>
        <p:spPr bwMode="auto">
          <a:xfrm>
            <a:off x="251520" y="2780928"/>
            <a:ext cx="3844713"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6386"/>
                                        </p:tgtEl>
                                        <p:attrNameLst>
                                          <p:attrName>style.visibility</p:attrName>
                                        </p:attrNameLst>
                                      </p:cBhvr>
                                      <p:to>
                                        <p:strVal val="visible"/>
                                      </p:to>
                                    </p:set>
                                    <p:animEffect transition="in" filter="wheel(4)">
                                      <p:cBhvr>
                                        <p:cTn id="14" dur="2000"/>
                                        <p:tgtEl>
                                          <p:spTgt spid="1638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251520" y="1844824"/>
            <a:ext cx="5472608" cy="4464496"/>
          </a:xfrm>
          <a:solidFill>
            <a:srgbClr val="FFFF00"/>
          </a:solidFill>
          <a:ln>
            <a:solidFill>
              <a:srgbClr val="002060"/>
            </a:solidFill>
          </a:ln>
        </p:spPr>
        <p:txBody>
          <a:bodyPr>
            <a:normAutofit lnSpcReduction="10000"/>
          </a:bodyPr>
          <a:lstStyle/>
          <a:p>
            <a:r>
              <a:rPr lang="it-IT" sz="2800" b="1" dirty="0">
                <a:solidFill>
                  <a:srgbClr val="0070C0"/>
                </a:solidFill>
              </a:rPr>
              <a:t>Evangelizzatori con </a:t>
            </a:r>
            <a:r>
              <a:rPr lang="it-IT" sz="2800" b="1" dirty="0" smtClean="0">
                <a:solidFill>
                  <a:srgbClr val="0070C0"/>
                </a:solidFill>
              </a:rPr>
              <a:t>Spirito (1)</a:t>
            </a:r>
            <a:endParaRPr lang="it-IT" sz="2800" b="1" dirty="0">
              <a:solidFill>
                <a:srgbClr val="0070C0"/>
              </a:solidFill>
            </a:endParaRPr>
          </a:p>
          <a:p>
            <a:pPr algn="just"/>
            <a:r>
              <a:rPr lang="it-IT" sz="1800" b="1" dirty="0">
                <a:solidFill>
                  <a:srgbClr val="FF0000"/>
                </a:solidFill>
              </a:rPr>
              <a:t>L’ultimo capitolo è dedicato agli “evangelizzatori con Spirito”, </a:t>
            </a:r>
            <a:r>
              <a:rPr lang="it-IT" sz="1800" dirty="0">
                <a:solidFill>
                  <a:schemeClr val="tx1"/>
                </a:solidFill>
              </a:rPr>
              <a:t>che sono quanti “si aprono senza paura all’azione dello Spirito Santo” che “infonde la forza per annunciare la novità del Vangelo con audacia (</a:t>
            </a:r>
            <a:r>
              <a:rPr lang="it-IT" sz="1800" dirty="0" err="1">
                <a:solidFill>
                  <a:schemeClr val="tx1"/>
                </a:solidFill>
              </a:rPr>
              <a:t>parresia</a:t>
            </a:r>
            <a:r>
              <a:rPr lang="it-IT" sz="1800" dirty="0">
                <a:solidFill>
                  <a:schemeClr val="tx1"/>
                </a:solidFill>
              </a:rPr>
              <a:t>), a voce alta e in ogni tempo e luogo, anche controcorrente” (259). </a:t>
            </a:r>
            <a:endParaRPr lang="it-IT" sz="1800" dirty="0" smtClean="0">
              <a:solidFill>
                <a:schemeClr val="tx1"/>
              </a:solidFill>
            </a:endParaRPr>
          </a:p>
          <a:p>
            <a:pPr algn="just"/>
            <a:r>
              <a:rPr lang="it-IT" sz="1800" b="1" dirty="0" smtClean="0">
                <a:solidFill>
                  <a:srgbClr val="FF0000"/>
                </a:solidFill>
              </a:rPr>
              <a:t>Si </a:t>
            </a:r>
            <a:r>
              <a:rPr lang="it-IT" sz="1800" b="1" dirty="0">
                <a:solidFill>
                  <a:srgbClr val="FF0000"/>
                </a:solidFill>
              </a:rPr>
              <a:t>tratta di “evangelizzatori che pregano e lavorano” </a:t>
            </a:r>
            <a:r>
              <a:rPr lang="it-IT" sz="1800" dirty="0">
                <a:solidFill>
                  <a:schemeClr val="tx1"/>
                </a:solidFill>
              </a:rPr>
              <a:t>(262), nella consapevolezza che “la missione è una passione per Gesù ma, al tempo stesso, è una passione per il suo popolo” (268):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Gesù vuole che tocchiamo la miseria umana, </a:t>
            </a:r>
            <a:r>
              <a:rPr lang="it-IT" sz="1800" dirty="0">
                <a:solidFill>
                  <a:schemeClr val="tx1"/>
                </a:solidFill>
              </a:rPr>
              <a:t>che tocchiamo la carne sofferente degli altri” (270). “Nel nostro rapporto col mondo – precisa – siamo invitati a dare ragione della nostra speranza, ma non come nemici che puntano il dito e condannano” (271). </a:t>
            </a:r>
          </a:p>
        </p:txBody>
      </p:sp>
      <p:sp>
        <p:nvSpPr>
          <p:cNvPr id="6" name="Segnaposto data 5"/>
          <p:cNvSpPr>
            <a:spLocks noGrp="1"/>
          </p:cNvSpPr>
          <p:nvPr>
            <p:ph type="dt" sz="half" idx="10"/>
          </p:nvPr>
        </p:nvSpPr>
        <p:spPr/>
        <p:txBody>
          <a:bodyPr/>
          <a:lstStyle/>
          <a:p>
            <a:fld id="{197B3FCB-350C-4A28-AD50-3829CDEC3091}"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23</a:t>
            </a:fld>
            <a:endParaRPr lang="it-IT" dirty="0"/>
          </a:p>
        </p:txBody>
      </p:sp>
      <p:pic>
        <p:nvPicPr>
          <p:cNvPr id="17410" name="Picture 2" descr="C:\Users\Master\Desktop\Evangelii\e21.jpg"/>
          <p:cNvPicPr>
            <a:picLocks noChangeAspect="1" noChangeArrowheads="1"/>
          </p:cNvPicPr>
          <p:nvPr/>
        </p:nvPicPr>
        <p:blipFill>
          <a:blip r:embed="rId2" cstate="print"/>
          <a:srcRect/>
          <a:stretch>
            <a:fillRect/>
          </a:stretch>
        </p:blipFill>
        <p:spPr bwMode="auto">
          <a:xfrm>
            <a:off x="5940152" y="2132856"/>
            <a:ext cx="2808312" cy="3797769"/>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7410"/>
                                        </p:tgtEl>
                                        <p:attrNameLst>
                                          <p:attrName>style.visibility</p:attrName>
                                        </p:attrNameLst>
                                      </p:cBhvr>
                                      <p:to>
                                        <p:strVal val="visible"/>
                                      </p:to>
                                    </p:set>
                                    <p:animEffect transition="in" filter="wheel(4)">
                                      <p:cBhvr>
                                        <p:cTn id="14" dur="2000"/>
                                        <p:tgtEl>
                                          <p:spTgt spid="1741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4067944" y="1916832"/>
            <a:ext cx="4752528" cy="4392488"/>
          </a:xfrm>
          <a:solidFill>
            <a:srgbClr val="FFFF00"/>
          </a:solidFill>
          <a:ln>
            <a:solidFill>
              <a:srgbClr val="002060"/>
            </a:solidFill>
          </a:ln>
        </p:spPr>
        <p:txBody>
          <a:bodyPr>
            <a:normAutofit/>
          </a:bodyPr>
          <a:lstStyle/>
          <a:p>
            <a:r>
              <a:rPr lang="it-IT" sz="2800" b="1" dirty="0">
                <a:solidFill>
                  <a:srgbClr val="0070C0"/>
                </a:solidFill>
              </a:rPr>
              <a:t>Evangelizzatori con </a:t>
            </a:r>
            <a:r>
              <a:rPr lang="it-IT" sz="2800" b="1" dirty="0" smtClean="0">
                <a:solidFill>
                  <a:srgbClr val="0070C0"/>
                </a:solidFill>
              </a:rPr>
              <a:t>Spirito (2)</a:t>
            </a:r>
            <a:endParaRPr lang="it-IT" sz="2800" b="1" dirty="0">
              <a:solidFill>
                <a:srgbClr val="0070C0"/>
              </a:solidFill>
            </a:endParaRPr>
          </a:p>
          <a:p>
            <a:pPr algn="just"/>
            <a:r>
              <a:rPr lang="it-IT" sz="1600" b="1" dirty="0" smtClean="0">
                <a:solidFill>
                  <a:srgbClr val="FF0000"/>
                </a:solidFill>
              </a:rPr>
              <a:t>“</a:t>
            </a:r>
            <a:r>
              <a:rPr lang="it-IT" sz="1600" b="1" dirty="0">
                <a:solidFill>
                  <a:srgbClr val="FF0000"/>
                </a:solidFill>
              </a:rPr>
              <a:t>Può essere missionario </a:t>
            </a:r>
            <a:r>
              <a:rPr lang="it-IT" sz="1600" dirty="0">
                <a:solidFill>
                  <a:schemeClr val="tx1"/>
                </a:solidFill>
              </a:rPr>
              <a:t>– aggiunge – solo chi si sente bene nel cercare il bene del prossimo, chi desidera la felicità degli altri” (272): “se riesco ad aiutare una sola persona a vivere meglio, questo è già sufficiente a giustificare il dono della mia vita” (274). </a:t>
            </a:r>
            <a:endParaRPr lang="it-IT" sz="1600" dirty="0" smtClean="0">
              <a:solidFill>
                <a:schemeClr val="tx1"/>
              </a:solidFill>
            </a:endParaRPr>
          </a:p>
          <a:p>
            <a:pPr algn="just"/>
            <a:r>
              <a:rPr lang="it-IT" sz="1600" b="1" dirty="0" smtClean="0">
                <a:solidFill>
                  <a:srgbClr val="FF0000"/>
                </a:solidFill>
              </a:rPr>
              <a:t>Il </a:t>
            </a:r>
            <a:r>
              <a:rPr lang="it-IT" sz="1600" b="1" dirty="0">
                <a:solidFill>
                  <a:srgbClr val="FF0000"/>
                </a:solidFill>
              </a:rPr>
              <a:t>Papa invita a non scoraggiarsi di fronte ai fallimenti </a:t>
            </a:r>
            <a:r>
              <a:rPr lang="it-IT" sz="1600" dirty="0">
                <a:solidFill>
                  <a:schemeClr val="tx1"/>
                </a:solidFill>
              </a:rPr>
              <a:t>o agli scarsi risultati perché la “fecondità molte volte è invisibile, inafferrabile, non può essere contabilizzata”; dobbiamo sapere “soltanto che il dono di noi stessi è necessario” (279). </a:t>
            </a:r>
            <a:endParaRPr lang="it-IT" sz="1600" dirty="0" smtClean="0">
              <a:solidFill>
                <a:schemeClr val="tx1"/>
              </a:solidFill>
            </a:endParaRPr>
          </a:p>
          <a:p>
            <a:pPr algn="just"/>
            <a:r>
              <a:rPr lang="it-IT" sz="1600" b="1" dirty="0" smtClean="0">
                <a:solidFill>
                  <a:srgbClr val="FF0000"/>
                </a:solidFill>
              </a:rPr>
              <a:t>L’Esortazione </a:t>
            </a:r>
            <a:r>
              <a:rPr lang="it-IT" sz="1600" b="1" dirty="0">
                <a:solidFill>
                  <a:srgbClr val="FF0000"/>
                </a:solidFill>
              </a:rPr>
              <a:t>si conclude con una preghiera a Maria “Madre dell’Evangelizzazione”. </a:t>
            </a:r>
            <a:r>
              <a:rPr lang="it-IT" sz="1600" dirty="0">
                <a:solidFill>
                  <a:schemeClr val="tx1"/>
                </a:solidFill>
              </a:rPr>
              <a:t>“Vi è uno stile mariano nell’attività evangelizzatrice della Chiesa. Perché ogni volta che guardiamo a Maria torniamo a credere nella forza rivoluzionaria della tenerezza e dell’affetto” (288</a:t>
            </a:r>
            <a:r>
              <a:rPr lang="it-IT" sz="1600" dirty="0" smtClean="0">
                <a:solidFill>
                  <a:schemeClr val="tx1"/>
                </a:solidFill>
              </a:rPr>
              <a:t>).</a:t>
            </a:r>
            <a:endParaRPr lang="it-IT" sz="1600" dirty="0">
              <a:solidFill>
                <a:schemeClr val="tx1"/>
              </a:solidFill>
            </a:endParaRPr>
          </a:p>
        </p:txBody>
      </p:sp>
      <p:sp>
        <p:nvSpPr>
          <p:cNvPr id="6" name="Segnaposto data 5"/>
          <p:cNvSpPr>
            <a:spLocks noGrp="1"/>
          </p:cNvSpPr>
          <p:nvPr>
            <p:ph type="dt" sz="half" idx="10"/>
          </p:nvPr>
        </p:nvSpPr>
        <p:spPr/>
        <p:txBody>
          <a:bodyPr/>
          <a:lstStyle/>
          <a:p>
            <a:fld id="{7CF170DA-7686-42A8-BC89-86DFC35B241D}"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24</a:t>
            </a:fld>
            <a:endParaRPr lang="it-IT"/>
          </a:p>
        </p:txBody>
      </p:sp>
      <p:pic>
        <p:nvPicPr>
          <p:cNvPr id="18434" name="Picture 2" descr="C:\Users\Master\Desktop\Evangelii\e22.jpg"/>
          <p:cNvPicPr>
            <a:picLocks noChangeAspect="1" noChangeArrowheads="1"/>
          </p:cNvPicPr>
          <p:nvPr/>
        </p:nvPicPr>
        <p:blipFill>
          <a:blip r:embed="rId2" cstate="print"/>
          <a:srcRect/>
          <a:stretch>
            <a:fillRect/>
          </a:stretch>
        </p:blipFill>
        <p:spPr bwMode="auto">
          <a:xfrm>
            <a:off x="251520" y="2924944"/>
            <a:ext cx="3633698" cy="216024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8434"/>
                                        </p:tgtEl>
                                        <p:attrNameLst>
                                          <p:attrName>style.visibility</p:attrName>
                                        </p:attrNameLst>
                                      </p:cBhvr>
                                      <p:to>
                                        <p:strVal val="visible"/>
                                      </p:to>
                                    </p:set>
                                    <p:animEffect transition="in" filter="wheel(4)">
                                      <p:cBhvr>
                                        <p:cTn id="14" dur="2000"/>
                                        <p:tgtEl>
                                          <p:spTgt spid="1843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432048"/>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692696"/>
            <a:ext cx="8496944" cy="5904656"/>
          </a:xfrm>
          <a:solidFill>
            <a:srgbClr val="FFFF00"/>
          </a:solidFill>
          <a:ln>
            <a:solidFill>
              <a:srgbClr val="002060"/>
            </a:solidFill>
          </a:ln>
        </p:spPr>
        <p:txBody>
          <a:bodyPr>
            <a:noAutofit/>
          </a:bodyPr>
          <a:lstStyle/>
          <a:p>
            <a:pPr algn="l"/>
            <a:r>
              <a:rPr lang="it-IT" sz="1800" b="1" i="1" dirty="0">
                <a:solidFill>
                  <a:srgbClr val="FF0000"/>
                </a:solidFill>
              </a:rPr>
              <a:t>Vergine e Madre Maria</a:t>
            </a:r>
            <a:r>
              <a:rPr lang="it-IT" sz="1800" b="1" i="1" dirty="0" smtClean="0">
                <a:solidFill>
                  <a:schemeClr val="tx1"/>
                </a:solidFill>
              </a:rPr>
              <a:t>, tu </a:t>
            </a:r>
            <a:r>
              <a:rPr lang="it-IT" sz="1800" b="1" i="1" dirty="0">
                <a:solidFill>
                  <a:schemeClr val="tx1"/>
                </a:solidFill>
              </a:rPr>
              <a:t>che, mossa dallo Spirito</a:t>
            </a:r>
            <a:r>
              <a:rPr lang="it-IT" sz="1800" b="1" i="1" dirty="0" smtClean="0">
                <a:solidFill>
                  <a:schemeClr val="tx1"/>
                </a:solidFill>
              </a:rPr>
              <a:t>, hai </a:t>
            </a:r>
            <a:r>
              <a:rPr lang="it-IT" sz="1800" b="1" i="1" dirty="0">
                <a:solidFill>
                  <a:schemeClr val="tx1"/>
                </a:solidFill>
              </a:rPr>
              <a:t>accolto il Verbo della </a:t>
            </a:r>
            <a:r>
              <a:rPr lang="it-IT" sz="1800" b="1" i="1" dirty="0" smtClean="0">
                <a:solidFill>
                  <a:schemeClr val="tx1"/>
                </a:solidFill>
              </a:rPr>
              <a:t>vita nella </a:t>
            </a:r>
            <a:r>
              <a:rPr lang="it-IT" sz="1800" b="1" i="1" dirty="0">
                <a:solidFill>
                  <a:schemeClr val="tx1"/>
                </a:solidFill>
              </a:rPr>
              <a:t>profondità della tua umile fede</a:t>
            </a:r>
            <a:r>
              <a:rPr lang="it-IT" sz="1800" b="1" i="1" dirty="0" smtClean="0">
                <a:solidFill>
                  <a:schemeClr val="tx1"/>
                </a:solidFill>
              </a:rPr>
              <a:t>, totalmente </a:t>
            </a:r>
            <a:r>
              <a:rPr lang="it-IT" sz="1800" b="1" i="1" dirty="0">
                <a:solidFill>
                  <a:schemeClr val="tx1"/>
                </a:solidFill>
              </a:rPr>
              <a:t>donata all’Eterno</a:t>
            </a:r>
            <a:r>
              <a:rPr lang="it-IT" sz="1800" b="1" i="1" dirty="0" smtClean="0">
                <a:solidFill>
                  <a:schemeClr val="tx1"/>
                </a:solidFill>
              </a:rPr>
              <a:t>, aiutaci </a:t>
            </a:r>
            <a:r>
              <a:rPr lang="it-IT" sz="1800" b="1" i="1" dirty="0">
                <a:solidFill>
                  <a:schemeClr val="tx1"/>
                </a:solidFill>
              </a:rPr>
              <a:t>a dire il nostro “sì</a:t>
            </a:r>
            <a:r>
              <a:rPr lang="it-IT" sz="1800" b="1" i="1" dirty="0" smtClean="0">
                <a:solidFill>
                  <a:schemeClr val="tx1"/>
                </a:solidFill>
              </a:rPr>
              <a:t>” nell’urgenza</a:t>
            </a:r>
            <a:r>
              <a:rPr lang="it-IT" sz="1800" b="1" i="1" dirty="0">
                <a:solidFill>
                  <a:schemeClr val="tx1"/>
                </a:solidFill>
              </a:rPr>
              <a:t>, più imperiosa che mai</a:t>
            </a:r>
            <a:r>
              <a:rPr lang="it-IT" sz="1800" b="1" i="1" dirty="0" smtClean="0">
                <a:solidFill>
                  <a:schemeClr val="tx1"/>
                </a:solidFill>
              </a:rPr>
              <a:t>, di </a:t>
            </a:r>
            <a:r>
              <a:rPr lang="it-IT" sz="1800" b="1" i="1" dirty="0">
                <a:solidFill>
                  <a:schemeClr val="tx1"/>
                </a:solidFill>
              </a:rPr>
              <a:t>far risuonare la Buona Notizia di Gesù</a:t>
            </a:r>
            <a:r>
              <a:rPr lang="it-IT" sz="1800" b="1" i="1" dirty="0" smtClean="0">
                <a:solidFill>
                  <a:schemeClr val="tx1"/>
                </a:solidFill>
              </a:rPr>
              <a:t>. </a:t>
            </a:r>
          </a:p>
          <a:p>
            <a:pPr algn="l"/>
            <a:r>
              <a:rPr lang="it-IT" sz="1800" b="1" i="1" dirty="0" smtClean="0">
                <a:solidFill>
                  <a:srgbClr val="FF0000"/>
                </a:solidFill>
              </a:rPr>
              <a:t>Tu</a:t>
            </a:r>
            <a:r>
              <a:rPr lang="it-IT" sz="1800" b="1" i="1" dirty="0">
                <a:solidFill>
                  <a:srgbClr val="FF0000"/>
                </a:solidFill>
              </a:rPr>
              <a:t>, ricolma della presenza di Cristo</a:t>
            </a:r>
            <a:r>
              <a:rPr lang="it-IT" sz="1800" b="1" i="1" dirty="0" smtClean="0">
                <a:solidFill>
                  <a:schemeClr val="tx1"/>
                </a:solidFill>
              </a:rPr>
              <a:t>, hai </a:t>
            </a:r>
            <a:r>
              <a:rPr lang="it-IT" sz="1800" b="1" i="1" dirty="0">
                <a:solidFill>
                  <a:schemeClr val="tx1"/>
                </a:solidFill>
              </a:rPr>
              <a:t>portato la gioia a Giovanni il Battista</a:t>
            </a:r>
            <a:r>
              <a:rPr lang="it-IT" sz="1800" b="1" i="1" dirty="0" smtClean="0">
                <a:solidFill>
                  <a:schemeClr val="tx1"/>
                </a:solidFill>
              </a:rPr>
              <a:t>, facendolo </a:t>
            </a:r>
            <a:r>
              <a:rPr lang="it-IT" sz="1800" b="1" i="1" dirty="0">
                <a:solidFill>
                  <a:schemeClr val="tx1"/>
                </a:solidFill>
              </a:rPr>
              <a:t>esultare nel seno di sua madre</a:t>
            </a:r>
            <a:r>
              <a:rPr lang="it-IT" sz="1800" b="1" i="1" dirty="0" smtClean="0">
                <a:solidFill>
                  <a:schemeClr val="tx1"/>
                </a:solidFill>
              </a:rPr>
              <a:t>. Tu</a:t>
            </a:r>
            <a:r>
              <a:rPr lang="it-IT" sz="1800" b="1" i="1" dirty="0">
                <a:solidFill>
                  <a:schemeClr val="tx1"/>
                </a:solidFill>
              </a:rPr>
              <a:t>, trasalendo di giubilo</a:t>
            </a:r>
            <a:r>
              <a:rPr lang="it-IT" sz="1800" b="1" i="1" dirty="0" smtClean="0">
                <a:solidFill>
                  <a:schemeClr val="tx1"/>
                </a:solidFill>
              </a:rPr>
              <a:t>, hai </a:t>
            </a:r>
            <a:r>
              <a:rPr lang="it-IT" sz="1800" b="1" i="1" dirty="0">
                <a:solidFill>
                  <a:schemeClr val="tx1"/>
                </a:solidFill>
              </a:rPr>
              <a:t>cantato le meraviglie del Signore</a:t>
            </a:r>
            <a:r>
              <a:rPr lang="it-IT" sz="1800" b="1" i="1" dirty="0" smtClean="0">
                <a:solidFill>
                  <a:schemeClr val="tx1"/>
                </a:solidFill>
              </a:rPr>
              <a:t>.</a:t>
            </a:r>
          </a:p>
          <a:p>
            <a:pPr algn="l"/>
            <a:r>
              <a:rPr lang="it-IT" sz="1800" b="1" i="1" dirty="0" smtClean="0">
                <a:solidFill>
                  <a:srgbClr val="FF0000"/>
                </a:solidFill>
              </a:rPr>
              <a:t>Tu</a:t>
            </a:r>
            <a:r>
              <a:rPr lang="it-IT" sz="1800" b="1" i="1" dirty="0">
                <a:solidFill>
                  <a:srgbClr val="FF0000"/>
                </a:solidFill>
              </a:rPr>
              <a:t>, che rimanesti ferma davanti alla </a:t>
            </a:r>
            <a:r>
              <a:rPr lang="it-IT" sz="1800" b="1" i="1" dirty="0" smtClean="0">
                <a:solidFill>
                  <a:srgbClr val="FF0000"/>
                </a:solidFill>
              </a:rPr>
              <a:t>Croce </a:t>
            </a:r>
            <a:r>
              <a:rPr lang="it-IT" sz="1800" b="1" i="1" dirty="0" smtClean="0">
                <a:solidFill>
                  <a:schemeClr val="tx1"/>
                </a:solidFill>
              </a:rPr>
              <a:t>con </a:t>
            </a:r>
            <a:r>
              <a:rPr lang="it-IT" sz="1800" b="1" i="1" dirty="0">
                <a:solidFill>
                  <a:schemeClr val="tx1"/>
                </a:solidFill>
              </a:rPr>
              <a:t>una fede incrollabile</a:t>
            </a:r>
            <a:r>
              <a:rPr lang="it-IT" sz="1800" b="1" i="1" dirty="0" smtClean="0">
                <a:solidFill>
                  <a:schemeClr val="tx1"/>
                </a:solidFill>
              </a:rPr>
              <a:t>, e </a:t>
            </a:r>
            <a:r>
              <a:rPr lang="it-IT" sz="1800" b="1" i="1" dirty="0">
                <a:solidFill>
                  <a:schemeClr val="tx1"/>
                </a:solidFill>
              </a:rPr>
              <a:t>ricevesti la gioiosa consolazione della risurrezione</a:t>
            </a:r>
            <a:r>
              <a:rPr lang="it-IT" sz="1800" b="1" i="1" dirty="0" smtClean="0">
                <a:solidFill>
                  <a:schemeClr val="tx1"/>
                </a:solidFill>
              </a:rPr>
              <a:t>, hai </a:t>
            </a:r>
            <a:r>
              <a:rPr lang="it-IT" sz="1800" b="1" i="1" dirty="0">
                <a:solidFill>
                  <a:schemeClr val="tx1"/>
                </a:solidFill>
              </a:rPr>
              <a:t>radunato i discepoli nell’attesa dello </a:t>
            </a:r>
            <a:r>
              <a:rPr lang="it-IT" sz="1800" b="1" i="1" dirty="0" smtClean="0">
                <a:solidFill>
                  <a:schemeClr val="tx1"/>
                </a:solidFill>
              </a:rPr>
              <a:t>Spirito perché </a:t>
            </a:r>
            <a:r>
              <a:rPr lang="it-IT" sz="1800" b="1" i="1" dirty="0">
                <a:solidFill>
                  <a:schemeClr val="tx1"/>
                </a:solidFill>
              </a:rPr>
              <a:t>nascesse la Chiesa evangelizzatrice</a:t>
            </a:r>
            <a:r>
              <a:rPr lang="it-IT" sz="1800" b="1" i="1" dirty="0" smtClean="0">
                <a:solidFill>
                  <a:schemeClr val="tx1"/>
                </a:solidFill>
              </a:rPr>
              <a:t>. Ottienici </a:t>
            </a:r>
            <a:r>
              <a:rPr lang="it-IT" sz="1800" b="1" i="1" dirty="0">
                <a:solidFill>
                  <a:schemeClr val="tx1"/>
                </a:solidFill>
              </a:rPr>
              <a:t>ora un nuovo ardore di </a:t>
            </a:r>
            <a:r>
              <a:rPr lang="it-IT" sz="1800" b="1" i="1" dirty="0" smtClean="0">
                <a:solidFill>
                  <a:schemeClr val="tx1"/>
                </a:solidFill>
              </a:rPr>
              <a:t>risorti per </a:t>
            </a:r>
            <a:r>
              <a:rPr lang="it-IT" sz="1800" b="1" i="1" dirty="0">
                <a:solidFill>
                  <a:schemeClr val="tx1"/>
                </a:solidFill>
              </a:rPr>
              <a:t>portare a tutti il Vangelo della </a:t>
            </a:r>
            <a:r>
              <a:rPr lang="it-IT" sz="1800" b="1" i="1" dirty="0" smtClean="0">
                <a:solidFill>
                  <a:schemeClr val="tx1"/>
                </a:solidFill>
              </a:rPr>
              <a:t>vita che </a:t>
            </a:r>
            <a:r>
              <a:rPr lang="it-IT" sz="1800" b="1" i="1" dirty="0">
                <a:solidFill>
                  <a:schemeClr val="tx1"/>
                </a:solidFill>
              </a:rPr>
              <a:t>vince la morte</a:t>
            </a:r>
            <a:r>
              <a:rPr lang="it-IT" sz="1800" b="1" i="1" dirty="0" smtClean="0">
                <a:solidFill>
                  <a:schemeClr val="tx1"/>
                </a:solidFill>
              </a:rPr>
              <a:t>.</a:t>
            </a:r>
          </a:p>
          <a:p>
            <a:pPr algn="l"/>
            <a:r>
              <a:rPr lang="it-IT" sz="1800" b="1" i="1" dirty="0" smtClean="0">
                <a:solidFill>
                  <a:srgbClr val="FF0000"/>
                </a:solidFill>
              </a:rPr>
              <a:t>Dacci </a:t>
            </a:r>
            <a:r>
              <a:rPr lang="it-IT" sz="1800" b="1" i="1" dirty="0">
                <a:solidFill>
                  <a:srgbClr val="FF0000"/>
                </a:solidFill>
              </a:rPr>
              <a:t>la santa audacia </a:t>
            </a:r>
            <a:r>
              <a:rPr lang="it-IT" sz="1800" b="1" i="1" dirty="0">
                <a:solidFill>
                  <a:schemeClr val="tx1"/>
                </a:solidFill>
              </a:rPr>
              <a:t>di cercare nuove </a:t>
            </a:r>
            <a:r>
              <a:rPr lang="it-IT" sz="1800" b="1" i="1" dirty="0" smtClean="0">
                <a:solidFill>
                  <a:schemeClr val="tx1"/>
                </a:solidFill>
              </a:rPr>
              <a:t>strade perché </a:t>
            </a:r>
            <a:r>
              <a:rPr lang="it-IT" sz="1800" b="1" i="1" dirty="0">
                <a:solidFill>
                  <a:schemeClr val="tx1"/>
                </a:solidFill>
              </a:rPr>
              <a:t>giunga a </a:t>
            </a:r>
            <a:r>
              <a:rPr lang="it-IT" sz="1800" b="1" i="1" dirty="0" smtClean="0">
                <a:solidFill>
                  <a:schemeClr val="tx1"/>
                </a:solidFill>
              </a:rPr>
              <a:t>tutti il </a:t>
            </a:r>
            <a:r>
              <a:rPr lang="it-IT" sz="1800" b="1" i="1" dirty="0">
                <a:solidFill>
                  <a:schemeClr val="tx1"/>
                </a:solidFill>
              </a:rPr>
              <a:t>dono della bellezza che non si spegne</a:t>
            </a:r>
            <a:r>
              <a:rPr lang="it-IT" sz="1800" b="1" i="1" dirty="0" smtClean="0">
                <a:solidFill>
                  <a:schemeClr val="tx1"/>
                </a:solidFill>
              </a:rPr>
              <a:t>.</a:t>
            </a:r>
          </a:p>
          <a:p>
            <a:pPr algn="l"/>
            <a:r>
              <a:rPr lang="it-IT" sz="1800" b="1" i="1" dirty="0" smtClean="0">
                <a:solidFill>
                  <a:srgbClr val="FF0000"/>
                </a:solidFill>
              </a:rPr>
              <a:t>Tu</a:t>
            </a:r>
            <a:r>
              <a:rPr lang="it-IT" sz="1800" b="1" i="1" dirty="0">
                <a:solidFill>
                  <a:srgbClr val="FF0000"/>
                </a:solidFill>
              </a:rPr>
              <a:t>, Vergine dell’ascolto e della contemplazione</a:t>
            </a:r>
            <a:r>
              <a:rPr lang="it-IT" sz="1800" b="1" i="1" dirty="0" smtClean="0">
                <a:solidFill>
                  <a:schemeClr val="tx1"/>
                </a:solidFill>
              </a:rPr>
              <a:t>, madre </a:t>
            </a:r>
            <a:r>
              <a:rPr lang="it-IT" sz="1800" b="1" i="1" dirty="0">
                <a:solidFill>
                  <a:schemeClr val="tx1"/>
                </a:solidFill>
              </a:rPr>
              <a:t>dell’amore, sposa delle nozze eterne</a:t>
            </a:r>
            <a:r>
              <a:rPr lang="it-IT" sz="1800" b="1" i="1" dirty="0" smtClean="0">
                <a:solidFill>
                  <a:schemeClr val="tx1"/>
                </a:solidFill>
              </a:rPr>
              <a:t>, intercedi </a:t>
            </a:r>
            <a:r>
              <a:rPr lang="it-IT" sz="1800" b="1" i="1" dirty="0">
                <a:solidFill>
                  <a:schemeClr val="tx1"/>
                </a:solidFill>
              </a:rPr>
              <a:t>per la Chiesa, della quale sei l’icona purissima</a:t>
            </a:r>
            <a:r>
              <a:rPr lang="it-IT" sz="1800" b="1" i="1" dirty="0" smtClean="0">
                <a:solidFill>
                  <a:schemeClr val="tx1"/>
                </a:solidFill>
              </a:rPr>
              <a:t>, perché </a:t>
            </a:r>
            <a:r>
              <a:rPr lang="it-IT" sz="1800" b="1" i="1" dirty="0">
                <a:solidFill>
                  <a:schemeClr val="tx1"/>
                </a:solidFill>
              </a:rPr>
              <a:t>mai si rinchiuda e mai si </a:t>
            </a:r>
            <a:r>
              <a:rPr lang="it-IT" sz="1800" b="1" i="1" dirty="0" smtClean="0">
                <a:solidFill>
                  <a:schemeClr val="tx1"/>
                </a:solidFill>
              </a:rPr>
              <a:t>fermi nella </a:t>
            </a:r>
            <a:r>
              <a:rPr lang="it-IT" sz="1800" b="1" i="1" dirty="0">
                <a:solidFill>
                  <a:schemeClr val="tx1"/>
                </a:solidFill>
              </a:rPr>
              <a:t>sua passione per instaurare il Regno</a:t>
            </a:r>
            <a:r>
              <a:rPr lang="it-IT" sz="1800" b="1" i="1" dirty="0" smtClean="0">
                <a:solidFill>
                  <a:schemeClr val="tx1"/>
                </a:solidFill>
              </a:rPr>
              <a:t>. </a:t>
            </a:r>
          </a:p>
          <a:p>
            <a:pPr algn="l"/>
            <a:r>
              <a:rPr lang="it-IT" sz="1800" b="1" i="1" dirty="0" smtClean="0">
                <a:solidFill>
                  <a:srgbClr val="FF0000"/>
                </a:solidFill>
              </a:rPr>
              <a:t>Stella </a:t>
            </a:r>
            <a:r>
              <a:rPr lang="it-IT" sz="1800" b="1" i="1" dirty="0">
                <a:solidFill>
                  <a:srgbClr val="FF0000"/>
                </a:solidFill>
              </a:rPr>
              <a:t>della nuova evangelizzazione</a:t>
            </a:r>
            <a:r>
              <a:rPr lang="it-IT" sz="1800" b="1" i="1" dirty="0" smtClean="0">
                <a:solidFill>
                  <a:schemeClr val="tx1"/>
                </a:solidFill>
              </a:rPr>
              <a:t>, aiutaci </a:t>
            </a:r>
            <a:r>
              <a:rPr lang="it-IT" sz="1800" b="1" i="1" dirty="0">
                <a:solidFill>
                  <a:schemeClr val="tx1"/>
                </a:solidFill>
              </a:rPr>
              <a:t>a risplendere nella testimonianza della comunione</a:t>
            </a:r>
            <a:r>
              <a:rPr lang="it-IT" sz="1800" b="1" i="1" dirty="0" smtClean="0">
                <a:solidFill>
                  <a:schemeClr val="tx1"/>
                </a:solidFill>
              </a:rPr>
              <a:t>, del </a:t>
            </a:r>
            <a:r>
              <a:rPr lang="it-IT" sz="1800" b="1" i="1" dirty="0">
                <a:solidFill>
                  <a:schemeClr val="tx1"/>
                </a:solidFill>
              </a:rPr>
              <a:t>servizio, della fede ardente e generosa</a:t>
            </a:r>
            <a:r>
              <a:rPr lang="it-IT" sz="1800" b="1" i="1" dirty="0" smtClean="0">
                <a:solidFill>
                  <a:schemeClr val="tx1"/>
                </a:solidFill>
              </a:rPr>
              <a:t>, della </a:t>
            </a:r>
            <a:r>
              <a:rPr lang="it-IT" sz="1800" b="1" i="1" dirty="0">
                <a:solidFill>
                  <a:schemeClr val="tx1"/>
                </a:solidFill>
              </a:rPr>
              <a:t>giustizia e dell’amore verso i poveri</a:t>
            </a:r>
            <a:r>
              <a:rPr lang="it-IT" sz="1800" b="1" i="1" dirty="0" smtClean="0">
                <a:solidFill>
                  <a:schemeClr val="tx1"/>
                </a:solidFill>
              </a:rPr>
              <a:t>, perché </a:t>
            </a:r>
            <a:r>
              <a:rPr lang="it-IT" sz="1800" b="1" i="1" dirty="0">
                <a:solidFill>
                  <a:schemeClr val="tx1"/>
                </a:solidFill>
              </a:rPr>
              <a:t>la gioia del </a:t>
            </a:r>
            <a:r>
              <a:rPr lang="it-IT" sz="1800" b="1" i="1" dirty="0" smtClean="0">
                <a:solidFill>
                  <a:schemeClr val="tx1"/>
                </a:solidFill>
              </a:rPr>
              <a:t>Vangelo giunga </a:t>
            </a:r>
            <a:r>
              <a:rPr lang="it-IT" sz="1800" b="1" i="1" dirty="0">
                <a:solidFill>
                  <a:schemeClr val="tx1"/>
                </a:solidFill>
              </a:rPr>
              <a:t>sino ai confini della </a:t>
            </a:r>
            <a:r>
              <a:rPr lang="it-IT" sz="1800" b="1" i="1" dirty="0" smtClean="0">
                <a:solidFill>
                  <a:schemeClr val="tx1"/>
                </a:solidFill>
              </a:rPr>
              <a:t>terra e </a:t>
            </a:r>
            <a:r>
              <a:rPr lang="it-IT" sz="1800" b="1" i="1" dirty="0">
                <a:solidFill>
                  <a:schemeClr val="tx1"/>
                </a:solidFill>
              </a:rPr>
              <a:t>nessuna periferia sia priva della sua luce</a:t>
            </a:r>
            <a:r>
              <a:rPr lang="it-IT" sz="1800" b="1" i="1" dirty="0" smtClean="0">
                <a:solidFill>
                  <a:schemeClr val="tx1"/>
                </a:solidFill>
              </a:rPr>
              <a:t>.</a:t>
            </a:r>
          </a:p>
          <a:p>
            <a:pPr algn="l"/>
            <a:r>
              <a:rPr lang="it-IT" sz="1800" b="1" i="1" dirty="0" smtClean="0">
                <a:solidFill>
                  <a:srgbClr val="FF0000"/>
                </a:solidFill>
              </a:rPr>
              <a:t>Madre </a:t>
            </a:r>
            <a:r>
              <a:rPr lang="it-IT" sz="1800" b="1" i="1" dirty="0">
                <a:solidFill>
                  <a:srgbClr val="FF0000"/>
                </a:solidFill>
              </a:rPr>
              <a:t>del Vangelo vivente</a:t>
            </a:r>
            <a:r>
              <a:rPr lang="it-IT" sz="1800" b="1" i="1" dirty="0" smtClean="0">
                <a:solidFill>
                  <a:schemeClr val="tx1"/>
                </a:solidFill>
              </a:rPr>
              <a:t>, sorgente </a:t>
            </a:r>
            <a:r>
              <a:rPr lang="it-IT" sz="1800" b="1" i="1" dirty="0">
                <a:solidFill>
                  <a:schemeClr val="tx1"/>
                </a:solidFill>
              </a:rPr>
              <a:t>di gioia per i piccoli</a:t>
            </a:r>
            <a:r>
              <a:rPr lang="it-IT" sz="1800" b="1" i="1" dirty="0" smtClean="0">
                <a:solidFill>
                  <a:schemeClr val="tx1"/>
                </a:solidFill>
              </a:rPr>
              <a:t>, prega </a:t>
            </a:r>
            <a:r>
              <a:rPr lang="it-IT" sz="1800" b="1" i="1" dirty="0">
                <a:solidFill>
                  <a:schemeClr val="tx1"/>
                </a:solidFill>
              </a:rPr>
              <a:t>per noi</a:t>
            </a:r>
            <a:r>
              <a:rPr lang="it-IT" sz="1800" b="1" i="1" dirty="0" smtClean="0">
                <a:solidFill>
                  <a:schemeClr val="tx1"/>
                </a:solidFill>
              </a:rPr>
              <a:t>. Amen</a:t>
            </a:r>
            <a:r>
              <a:rPr lang="it-IT" sz="1800" b="1" i="1" dirty="0">
                <a:solidFill>
                  <a:schemeClr val="tx1"/>
                </a:solidFill>
              </a:rPr>
              <a:t>. Alleluia.</a:t>
            </a:r>
            <a:endParaRPr lang="it-IT" sz="1800" b="1" dirty="0">
              <a:solidFill>
                <a:schemeClr val="tx1"/>
              </a:solidFill>
            </a:endParaRPr>
          </a:p>
        </p:txBody>
      </p:sp>
      <p:sp>
        <p:nvSpPr>
          <p:cNvPr id="6" name="Segnaposto data 5"/>
          <p:cNvSpPr>
            <a:spLocks noGrp="1"/>
          </p:cNvSpPr>
          <p:nvPr>
            <p:ph type="dt" sz="half" idx="10"/>
          </p:nvPr>
        </p:nvSpPr>
        <p:spPr/>
        <p:txBody>
          <a:bodyPr/>
          <a:lstStyle/>
          <a:p>
            <a:fld id="{7827BF08-B134-40F9-AA08-99CDDFDEF1C1}"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25</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1907704" y="2636912"/>
            <a:ext cx="5328592" cy="1080120"/>
          </a:xfrm>
          <a:solidFill>
            <a:srgbClr val="FFFF00"/>
          </a:solidFill>
          <a:ln>
            <a:solidFill>
              <a:srgbClr val="002060"/>
            </a:solidFill>
          </a:ln>
        </p:spPr>
        <p:txBody>
          <a:bodyPr>
            <a:noAutofit/>
          </a:bodyPr>
          <a:lstStyle/>
          <a:p>
            <a:r>
              <a:rPr lang="it-IT" sz="7200" b="1" dirty="0" smtClean="0">
                <a:solidFill>
                  <a:srgbClr val="FF0000"/>
                </a:solidFill>
              </a:rPr>
              <a:t>FINE</a:t>
            </a:r>
            <a:endParaRPr lang="it-IT" sz="7200" b="1" dirty="0">
              <a:solidFill>
                <a:schemeClr val="tx1"/>
              </a:solidFill>
            </a:endParaRPr>
          </a:p>
        </p:txBody>
      </p:sp>
      <p:sp>
        <p:nvSpPr>
          <p:cNvPr id="6" name="Segnaposto data 5"/>
          <p:cNvSpPr>
            <a:spLocks noGrp="1"/>
          </p:cNvSpPr>
          <p:nvPr>
            <p:ph type="dt" sz="half" idx="10"/>
          </p:nvPr>
        </p:nvSpPr>
        <p:spPr/>
        <p:txBody>
          <a:bodyPr/>
          <a:lstStyle/>
          <a:p>
            <a:fld id="{C9C3F61B-6808-498C-BA38-8D6788CCD83C}"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26</a:t>
            </a:fld>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196752"/>
            <a:ext cx="8424936" cy="4968552"/>
          </a:xfrm>
          <a:solidFill>
            <a:srgbClr val="FFFF00"/>
          </a:solidFill>
          <a:ln>
            <a:solidFill>
              <a:srgbClr val="002060"/>
            </a:solidFill>
          </a:ln>
        </p:spPr>
        <p:txBody>
          <a:bodyPr>
            <a:normAutofit/>
          </a:bodyPr>
          <a:lstStyle/>
          <a:p>
            <a:r>
              <a:rPr lang="it-IT" sz="2800" b="1" dirty="0" smtClean="0">
                <a:solidFill>
                  <a:srgbClr val="0070C0"/>
                </a:solidFill>
              </a:rPr>
              <a:t>Nuova tappa evangelizzatrice caratterizzata dalla gioia</a:t>
            </a:r>
          </a:p>
          <a:p>
            <a:pPr algn="just"/>
            <a:r>
              <a:rPr lang="it-IT" sz="1800" b="1" dirty="0">
                <a:solidFill>
                  <a:srgbClr val="FF0000"/>
                </a:solidFill>
              </a:rPr>
              <a:t>“La gioia del Vangelo </a:t>
            </a:r>
            <a:r>
              <a:rPr lang="it-IT" sz="1800" dirty="0">
                <a:solidFill>
                  <a:schemeClr val="tx1"/>
                </a:solidFill>
              </a:rPr>
              <a:t>riempie il cuore e la vita intera di coloro che si incontrano con Gesù. Coloro che si lasciano salvare da Lui sono liberati dal peccato, dalla tristezza, dal vuoto interiore, dall’isolamento. </a:t>
            </a:r>
            <a:endParaRPr lang="it-IT" sz="1800" dirty="0" smtClean="0">
              <a:solidFill>
                <a:schemeClr val="tx1"/>
              </a:solidFill>
            </a:endParaRPr>
          </a:p>
          <a:p>
            <a:pPr algn="just"/>
            <a:r>
              <a:rPr lang="it-IT" sz="1800" b="1" dirty="0" smtClean="0">
                <a:solidFill>
                  <a:srgbClr val="FF0000"/>
                </a:solidFill>
              </a:rPr>
              <a:t>Con </a:t>
            </a:r>
            <a:r>
              <a:rPr lang="it-IT" sz="1800" b="1" dirty="0">
                <a:solidFill>
                  <a:srgbClr val="FF0000"/>
                </a:solidFill>
              </a:rPr>
              <a:t>Gesù Cristo </a:t>
            </a:r>
            <a:r>
              <a:rPr lang="it-IT" sz="1800" dirty="0">
                <a:solidFill>
                  <a:schemeClr val="tx1"/>
                </a:solidFill>
              </a:rPr>
              <a:t>sempre nasce e rinasce la gioia. In questa Esortazione desidero indirizzarmi ai fedeli cristiani, per invitarli a una nuova tappa evangelizzatrice marcata da questa gioia e indicare vie per il cammino della Chiesa nei prossimi anni” (1). </a:t>
            </a:r>
            <a:endParaRPr lang="it-IT" sz="1800" dirty="0" smtClean="0">
              <a:solidFill>
                <a:schemeClr val="tx1"/>
              </a:solidFill>
            </a:endParaRPr>
          </a:p>
          <a:p>
            <a:pPr algn="just"/>
            <a:r>
              <a:rPr lang="it-IT" sz="1800" b="1" dirty="0" smtClean="0">
                <a:solidFill>
                  <a:srgbClr val="FF0000"/>
                </a:solidFill>
              </a:rPr>
              <a:t>Così </a:t>
            </a:r>
            <a:r>
              <a:rPr lang="it-IT" sz="1800" b="1" dirty="0">
                <a:solidFill>
                  <a:srgbClr val="FF0000"/>
                </a:solidFill>
              </a:rPr>
              <a:t>inizia l’Esortazione apostolica “</a:t>
            </a:r>
            <a:r>
              <a:rPr lang="it-IT" sz="1800" b="1" dirty="0" err="1">
                <a:solidFill>
                  <a:srgbClr val="FF0000"/>
                </a:solidFill>
              </a:rPr>
              <a:t>Evangelii</a:t>
            </a:r>
            <a:r>
              <a:rPr lang="it-IT" sz="1800" b="1" dirty="0">
                <a:solidFill>
                  <a:srgbClr val="FF0000"/>
                </a:solidFill>
              </a:rPr>
              <a:t> </a:t>
            </a:r>
            <a:r>
              <a:rPr lang="it-IT" sz="1800" b="1" dirty="0" err="1">
                <a:solidFill>
                  <a:srgbClr val="FF0000"/>
                </a:solidFill>
              </a:rPr>
              <a:t>Gaudium</a:t>
            </a:r>
            <a:r>
              <a:rPr lang="it-IT" sz="1800" b="1" dirty="0">
                <a:solidFill>
                  <a:srgbClr val="FF0000"/>
                </a:solidFill>
              </a:rPr>
              <a:t>” </a:t>
            </a:r>
            <a:r>
              <a:rPr lang="it-IT" sz="1800" dirty="0">
                <a:solidFill>
                  <a:schemeClr val="tx1"/>
                </a:solidFill>
              </a:rPr>
              <a:t>di Papa Francesco. Si tratta di un accorato appello a tutti i battezzati perché con nuovo fervore e dinamismo portino agli altri l’amore di Gesù in uno “stato permanente di missione” (25), vincendo “il grande rischio del mondo attuale”: quello di cadere in “una tristezza individualista” (2). </a:t>
            </a:r>
            <a:endParaRPr lang="it-IT" sz="1800" dirty="0" smtClean="0">
              <a:solidFill>
                <a:schemeClr val="tx1"/>
              </a:solidFill>
            </a:endParaRPr>
          </a:p>
          <a:p>
            <a:pPr algn="just"/>
            <a:r>
              <a:rPr lang="it-IT" sz="1800" b="1" dirty="0" smtClean="0">
                <a:solidFill>
                  <a:srgbClr val="FF0000"/>
                </a:solidFill>
              </a:rPr>
              <a:t>“</a:t>
            </a:r>
            <a:r>
              <a:rPr lang="it-IT" sz="1800" b="1" dirty="0">
                <a:solidFill>
                  <a:srgbClr val="FF0000"/>
                </a:solidFill>
              </a:rPr>
              <a:t>Anche i credenti corrono questo rischio” </a:t>
            </a:r>
            <a:r>
              <a:rPr lang="it-IT" sz="1800" dirty="0">
                <a:solidFill>
                  <a:schemeClr val="tx1"/>
                </a:solidFill>
              </a:rPr>
              <a:t>(2), perché “ci sono cristiani che sembrano avere uno stile di Quaresima senza Pasqua” (6): un evangelizzatore non dovrebbe avere “una faccia da funerale” (10). </a:t>
            </a:r>
            <a:endParaRPr lang="it-IT" sz="1800" dirty="0" smtClean="0">
              <a:solidFill>
                <a:schemeClr val="tx1"/>
              </a:solidFill>
            </a:endParaRPr>
          </a:p>
          <a:p>
            <a:pPr algn="just"/>
            <a:r>
              <a:rPr lang="it-IT" sz="1800" b="1" dirty="0" smtClean="0">
                <a:solidFill>
                  <a:srgbClr val="FF0000"/>
                </a:solidFill>
              </a:rPr>
              <a:t>E</a:t>
            </a:r>
            <a:r>
              <a:rPr lang="it-IT" sz="1800" b="1" dirty="0">
                <a:solidFill>
                  <a:srgbClr val="FF0000"/>
                </a:solidFill>
              </a:rPr>
              <a:t>' necessario </a:t>
            </a:r>
            <a:r>
              <a:rPr lang="it-IT" sz="1800" dirty="0">
                <a:solidFill>
                  <a:schemeClr val="tx1"/>
                </a:solidFill>
              </a:rPr>
              <a:t>passare "da una pastorale di semplice conservazione a una pastorale decisamente missionaria" (15).</a:t>
            </a:r>
          </a:p>
          <a:p>
            <a:pPr algn="just"/>
            <a:endParaRPr lang="it-IT" sz="1800" b="1" dirty="0" smtClean="0">
              <a:solidFill>
                <a:schemeClr val="tx1"/>
              </a:solidFill>
            </a:endParaRPr>
          </a:p>
          <a:p>
            <a:pPr algn="just">
              <a:buFontTx/>
              <a:buChar char="-"/>
            </a:pPr>
            <a:endParaRPr lang="it-IT" sz="1800" b="1" dirty="0" smtClean="0">
              <a:solidFill>
                <a:schemeClr val="tx1"/>
              </a:solidFill>
            </a:endParaRP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538A2A4B-2FBC-43B4-B278-233816DED96F}"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3</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340768"/>
            <a:ext cx="5616624" cy="4896544"/>
          </a:xfrm>
          <a:solidFill>
            <a:srgbClr val="FFFF00"/>
          </a:solidFill>
          <a:ln>
            <a:solidFill>
              <a:srgbClr val="002060"/>
            </a:solidFill>
          </a:ln>
        </p:spPr>
        <p:txBody>
          <a:bodyPr>
            <a:normAutofit/>
          </a:bodyPr>
          <a:lstStyle/>
          <a:p>
            <a:r>
              <a:rPr lang="it-IT" sz="2800" b="1" dirty="0" smtClean="0">
                <a:solidFill>
                  <a:srgbClr val="0070C0"/>
                </a:solidFill>
              </a:rPr>
              <a:t>Riforma delle strutture ecclesiali</a:t>
            </a:r>
          </a:p>
          <a:p>
            <a:pPr algn="just"/>
            <a:r>
              <a:rPr lang="it-IT" sz="1600" b="1" dirty="0">
                <a:solidFill>
                  <a:srgbClr val="FF0000"/>
                </a:solidFill>
              </a:rPr>
              <a:t>Il Papa invita a “recuperare la freschezza originale del Vangelo”, </a:t>
            </a:r>
            <a:r>
              <a:rPr lang="it-IT" sz="1600" dirty="0">
                <a:solidFill>
                  <a:schemeClr val="tx1"/>
                </a:solidFill>
              </a:rPr>
              <a:t>trovando “nuove strade” e “metodi creativi” (11). L’appello rivolto a tutti i cristiani è quello di “uscire dalla propria comodità e avere il coraggio di raggiungere tutte le periferie che hanno bisogno della luce del Vangelo”: “tutti siamo chiamati a questa nuova ‘uscita’ missionaria” (20</a:t>
            </a:r>
            <a:r>
              <a:rPr lang="it-IT" sz="1600" dirty="0" smtClean="0">
                <a:solidFill>
                  <a:schemeClr val="tx1"/>
                </a:solidFill>
              </a:rPr>
              <a:t>).</a:t>
            </a:r>
          </a:p>
          <a:p>
            <a:pPr algn="just"/>
            <a:r>
              <a:rPr lang="it-IT" sz="1600" b="1" dirty="0" smtClean="0">
                <a:solidFill>
                  <a:srgbClr val="FF0000"/>
                </a:solidFill>
              </a:rPr>
              <a:t>Si </a:t>
            </a:r>
            <a:r>
              <a:rPr lang="it-IT" sz="1600" b="1" dirty="0">
                <a:solidFill>
                  <a:srgbClr val="FF0000"/>
                </a:solidFill>
              </a:rPr>
              <a:t>tratta “di una conversione pastorale e missionaria</a:t>
            </a:r>
            <a:r>
              <a:rPr lang="it-IT" sz="1600" dirty="0">
                <a:solidFill>
                  <a:schemeClr val="tx1"/>
                </a:solidFill>
              </a:rPr>
              <a:t>, che non può lasciare le cose come stanno” e che spinge a porsi in un “permanente stato di missione” (25). </a:t>
            </a:r>
            <a:endParaRPr lang="it-IT" sz="1600" dirty="0" smtClean="0">
              <a:solidFill>
                <a:schemeClr val="tx1"/>
              </a:solidFill>
            </a:endParaRPr>
          </a:p>
          <a:p>
            <a:pPr algn="just"/>
            <a:r>
              <a:rPr lang="it-IT" sz="1600" b="1" dirty="0" smtClean="0">
                <a:solidFill>
                  <a:srgbClr val="FF0000"/>
                </a:solidFill>
              </a:rPr>
              <a:t>E</a:t>
            </a:r>
            <a:r>
              <a:rPr lang="it-IT" sz="1600" b="1" dirty="0">
                <a:solidFill>
                  <a:srgbClr val="FF0000"/>
                </a:solidFill>
              </a:rPr>
              <a:t>’ necessaria una “riforma delle strutture” ecclesiali </a:t>
            </a:r>
            <a:r>
              <a:rPr lang="it-IT" sz="1600" dirty="0">
                <a:solidFill>
                  <a:schemeClr val="tx1"/>
                </a:solidFill>
              </a:rPr>
              <a:t>perché “diventino tutte più missionarie” (27). Partendo dalle parrocchie, il Papa nota che l’appello al loro rinnovamento “non ha ancora dato sufficienti frutti perché siano ancora più vicine alla gente” (28). </a:t>
            </a:r>
            <a:endParaRPr lang="it-IT" sz="1600" dirty="0" smtClean="0">
              <a:solidFill>
                <a:schemeClr val="tx1"/>
              </a:solidFill>
            </a:endParaRPr>
          </a:p>
          <a:p>
            <a:pPr algn="just"/>
            <a:r>
              <a:rPr lang="it-IT" sz="1600" b="1" dirty="0" smtClean="0">
                <a:solidFill>
                  <a:srgbClr val="FF0000"/>
                </a:solidFill>
              </a:rPr>
              <a:t>Le </a:t>
            </a:r>
            <a:r>
              <a:rPr lang="it-IT" sz="1600" b="1" dirty="0">
                <a:solidFill>
                  <a:srgbClr val="FF0000"/>
                </a:solidFill>
              </a:rPr>
              <a:t>altre realtà ecclesiali “sono una ricchezza della Chiesa”, </a:t>
            </a:r>
            <a:r>
              <a:rPr lang="it-IT" sz="1600" dirty="0">
                <a:solidFill>
                  <a:schemeClr val="tx1"/>
                </a:solidFill>
              </a:rPr>
              <a:t>ma devono integrarsi “con piacere nella pastorale organica della Chiesa particolare” (29</a:t>
            </a:r>
            <a:r>
              <a:rPr lang="it-IT" sz="1600" dirty="0" smtClean="0">
                <a:solidFill>
                  <a:schemeClr val="tx1"/>
                </a:solidFill>
              </a:rPr>
              <a:t>).</a:t>
            </a:r>
            <a:endParaRPr lang="it-IT" sz="1600" b="1" dirty="0" smtClean="0">
              <a:solidFill>
                <a:schemeClr val="tx1"/>
              </a:solidFill>
            </a:endParaRP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D1421808-9B62-436A-9952-07E7403FC4D3}"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4</a:t>
            </a:fld>
            <a:endParaRPr lang="it-IT"/>
          </a:p>
        </p:txBody>
      </p:sp>
      <p:pic>
        <p:nvPicPr>
          <p:cNvPr id="1026" name="Picture 2" descr="C:\Users\Master\Desktop\Evangelii\e3.jpg"/>
          <p:cNvPicPr>
            <a:picLocks noChangeAspect="1" noChangeArrowheads="1"/>
          </p:cNvPicPr>
          <p:nvPr/>
        </p:nvPicPr>
        <p:blipFill>
          <a:blip r:embed="rId2" cstate="print"/>
          <a:srcRect/>
          <a:stretch>
            <a:fillRect/>
          </a:stretch>
        </p:blipFill>
        <p:spPr bwMode="auto">
          <a:xfrm>
            <a:off x="6084168" y="1916832"/>
            <a:ext cx="2880320" cy="3709503"/>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2987824" y="1196752"/>
            <a:ext cx="5904656" cy="5112568"/>
          </a:xfrm>
          <a:solidFill>
            <a:srgbClr val="FFFF00"/>
          </a:solidFill>
          <a:ln>
            <a:solidFill>
              <a:srgbClr val="002060"/>
            </a:solidFill>
          </a:ln>
        </p:spPr>
        <p:txBody>
          <a:bodyPr>
            <a:normAutofit/>
          </a:bodyPr>
          <a:lstStyle/>
          <a:p>
            <a:r>
              <a:rPr lang="it-IT" sz="2800" b="1" dirty="0" smtClean="0">
                <a:solidFill>
                  <a:srgbClr val="0070C0"/>
                </a:solidFill>
              </a:rPr>
              <a:t>Conversione del papato</a:t>
            </a:r>
          </a:p>
          <a:p>
            <a:pPr algn="just"/>
            <a:r>
              <a:rPr lang="it-IT" sz="1600" b="1" dirty="0">
                <a:solidFill>
                  <a:srgbClr val="FF0000"/>
                </a:solidFill>
              </a:rPr>
              <a:t>Quindi aggiunge: </a:t>
            </a:r>
            <a:r>
              <a:rPr lang="it-IT" sz="1600" dirty="0">
                <a:solidFill>
                  <a:schemeClr val="tx1"/>
                </a:solidFill>
              </a:rPr>
              <a:t>“Dal momento che sono chiamato a vivere quanto chiedo agli altri, devo anche pensare a una conversione del papato” perché sia “più fedele al significato che Gesù Cristo intese dargli e alle necessità attuali dell’evangelizzazione”. </a:t>
            </a:r>
            <a:endParaRPr lang="it-IT" sz="1600" dirty="0" smtClean="0">
              <a:solidFill>
                <a:schemeClr val="tx1"/>
              </a:solidFill>
            </a:endParaRPr>
          </a:p>
          <a:p>
            <a:pPr algn="just"/>
            <a:r>
              <a:rPr lang="it-IT" sz="1600" b="1" dirty="0" smtClean="0">
                <a:solidFill>
                  <a:srgbClr val="FF0000"/>
                </a:solidFill>
              </a:rPr>
              <a:t>Giovanni </a:t>
            </a:r>
            <a:r>
              <a:rPr lang="it-IT" sz="1600" b="1" dirty="0">
                <a:solidFill>
                  <a:srgbClr val="FF0000"/>
                </a:solidFill>
              </a:rPr>
              <a:t>Paolo II </a:t>
            </a:r>
            <a:r>
              <a:rPr lang="it-IT" sz="1600" dirty="0">
                <a:solidFill>
                  <a:schemeClr val="tx1"/>
                </a:solidFill>
              </a:rPr>
              <a:t>“chiese di essere aiutato a trovare «una forma di esercizio del primato che, pur non rinunciando in nessun modo all’essenziale della sua missione, si apra ad una situazione nuova». </a:t>
            </a:r>
            <a:endParaRPr lang="it-IT" sz="1600" dirty="0" smtClean="0">
              <a:solidFill>
                <a:schemeClr val="tx1"/>
              </a:solidFill>
            </a:endParaRPr>
          </a:p>
          <a:p>
            <a:pPr algn="just"/>
            <a:r>
              <a:rPr lang="it-IT" sz="1600" b="1" dirty="0" smtClean="0">
                <a:solidFill>
                  <a:srgbClr val="FF0000"/>
                </a:solidFill>
              </a:rPr>
              <a:t>Siamo </a:t>
            </a:r>
            <a:r>
              <a:rPr lang="it-IT" sz="1600" b="1" dirty="0">
                <a:solidFill>
                  <a:srgbClr val="FF0000"/>
                </a:solidFill>
              </a:rPr>
              <a:t>avanzati poco in questo senso”. </a:t>
            </a:r>
            <a:r>
              <a:rPr lang="it-IT" sz="1600" dirty="0">
                <a:solidFill>
                  <a:schemeClr val="tx1"/>
                </a:solidFill>
              </a:rPr>
              <a:t>“Il Concilio Vaticano </a:t>
            </a:r>
            <a:r>
              <a:rPr lang="it-IT" sz="1600" dirty="0" err="1">
                <a:solidFill>
                  <a:schemeClr val="tx1"/>
                </a:solidFill>
              </a:rPr>
              <a:t>II</a:t>
            </a:r>
            <a:r>
              <a:rPr lang="it-IT" sz="1600" dirty="0">
                <a:solidFill>
                  <a:schemeClr val="tx1"/>
                </a:solidFill>
              </a:rPr>
              <a:t> ha affermato che, in modo analogo alle antiche Chiese patriarcali, le Conferenze episcopali possono «portare un molteplice e fecondo contributo, acciocché il senso di collegialità si realizzi concretamente</a:t>
            </a:r>
            <a:r>
              <a:rPr lang="it-IT" sz="1600" dirty="0" smtClean="0">
                <a:solidFill>
                  <a:schemeClr val="tx1"/>
                </a:solidFill>
              </a:rPr>
              <a:t>».</a:t>
            </a:r>
          </a:p>
          <a:p>
            <a:pPr algn="just"/>
            <a:r>
              <a:rPr lang="it-IT" sz="1600" b="1" dirty="0" smtClean="0">
                <a:solidFill>
                  <a:srgbClr val="FF0000"/>
                </a:solidFill>
              </a:rPr>
              <a:t>Ma </a:t>
            </a:r>
            <a:r>
              <a:rPr lang="it-IT" sz="1600" b="1" dirty="0">
                <a:solidFill>
                  <a:srgbClr val="FF0000"/>
                </a:solidFill>
              </a:rPr>
              <a:t>questo auspicio non si è pienamente realizzato</a:t>
            </a:r>
            <a:r>
              <a:rPr lang="it-IT" sz="1600" dirty="0">
                <a:solidFill>
                  <a:schemeClr val="tx1"/>
                </a:solidFill>
              </a:rPr>
              <a:t>, perché ancora non si è esplicitato sufficientemente uno statuto delle Conferenze episcopali che le concepisca come soggetti di attribuzioni concrete, includendo anche qualche autentica autorità dottrinale. Un’eccessiva centralizzazione, anziché aiutare, complica la vita della Chiesa e la sua dinamica missionaria” (32).</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2EF79AFD-D6F2-4D04-A70C-52F130DC1F24}"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5</a:t>
            </a:fld>
            <a:endParaRPr lang="it-IT"/>
          </a:p>
        </p:txBody>
      </p:sp>
      <p:pic>
        <p:nvPicPr>
          <p:cNvPr id="2050" name="Picture 2" descr="C:\Users\Master\Desktop\Evangelii\e4.jpg"/>
          <p:cNvPicPr>
            <a:picLocks noChangeAspect="1" noChangeArrowheads="1"/>
          </p:cNvPicPr>
          <p:nvPr/>
        </p:nvPicPr>
        <p:blipFill>
          <a:blip r:embed="rId2" cstate="print"/>
          <a:srcRect/>
          <a:stretch>
            <a:fillRect/>
          </a:stretch>
        </p:blipFill>
        <p:spPr bwMode="auto">
          <a:xfrm>
            <a:off x="251520" y="2636912"/>
            <a:ext cx="2629225" cy="1944216"/>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196752"/>
            <a:ext cx="5760640" cy="5112568"/>
          </a:xfrm>
          <a:solidFill>
            <a:srgbClr val="FFFF00"/>
          </a:solidFill>
          <a:ln>
            <a:solidFill>
              <a:srgbClr val="002060"/>
            </a:solidFill>
          </a:ln>
        </p:spPr>
        <p:txBody>
          <a:bodyPr>
            <a:normAutofit/>
          </a:bodyPr>
          <a:lstStyle/>
          <a:p>
            <a:r>
              <a:rPr lang="it-IT" sz="2800" b="1" dirty="0">
                <a:solidFill>
                  <a:srgbClr val="0070C0"/>
                </a:solidFill>
              </a:rPr>
              <a:t>Concentrarsi sull’essenziale</a:t>
            </a:r>
          </a:p>
          <a:p>
            <a:pPr algn="just"/>
            <a:r>
              <a:rPr lang="it-IT" sz="1600" b="1" dirty="0">
                <a:solidFill>
                  <a:srgbClr val="FF0000"/>
                </a:solidFill>
              </a:rPr>
              <a:t>Riguardo all’annuncio</a:t>
            </a:r>
            <a:r>
              <a:rPr lang="it-IT" sz="1600" dirty="0">
                <a:solidFill>
                  <a:schemeClr val="tx1"/>
                </a:solidFill>
              </a:rPr>
              <a:t>, afferma che è necessario concentrarsi sull’essenziale, evitando una pastorale “ossessionata dalla trasmissione disarticolata di una moltitudine di dottrine che si tenta di imporre a forza di insistere” (35): “in questo nucleo fondamentale ciò che risplende è la bellezza dell’amore salvifico di Dio manifestato in Gesù Cristo morto e risorto” (36). </a:t>
            </a:r>
            <a:endParaRPr lang="it-IT" sz="1600" dirty="0" smtClean="0">
              <a:solidFill>
                <a:schemeClr val="tx1"/>
              </a:solidFill>
            </a:endParaRPr>
          </a:p>
          <a:p>
            <a:pPr algn="just"/>
            <a:r>
              <a:rPr lang="it-IT" sz="1600" b="1" dirty="0" smtClean="0">
                <a:solidFill>
                  <a:srgbClr val="FF0000"/>
                </a:solidFill>
              </a:rPr>
              <a:t>Succede </a:t>
            </a:r>
            <a:r>
              <a:rPr lang="it-IT" sz="1600" b="1" dirty="0">
                <a:solidFill>
                  <a:srgbClr val="FF0000"/>
                </a:solidFill>
              </a:rPr>
              <a:t>che si parli </a:t>
            </a:r>
            <a:r>
              <a:rPr lang="it-IT" sz="1600" dirty="0">
                <a:solidFill>
                  <a:schemeClr val="tx1"/>
                </a:solidFill>
              </a:rPr>
              <a:t>“più della legge che della grazia, più della Chiesa che di Gesù Cristo, più del Papa che della Parola di Dio” (38</a:t>
            </a:r>
            <a:r>
              <a:rPr lang="it-IT" sz="1600" dirty="0" smtClean="0">
                <a:solidFill>
                  <a:schemeClr val="tx1"/>
                </a:solidFill>
              </a:rPr>
              <a:t>). </a:t>
            </a:r>
          </a:p>
          <a:p>
            <a:pPr algn="just"/>
            <a:r>
              <a:rPr lang="it-IT" sz="1600" b="1" dirty="0" smtClean="0">
                <a:solidFill>
                  <a:srgbClr val="FF0000"/>
                </a:solidFill>
              </a:rPr>
              <a:t>“</a:t>
            </a:r>
            <a:r>
              <a:rPr lang="it-IT" sz="1600" b="1" dirty="0">
                <a:solidFill>
                  <a:srgbClr val="FF0000"/>
                </a:solidFill>
              </a:rPr>
              <a:t>A quanti sognano una dottrina monolitica difesa da tutti senza sfumature” </a:t>
            </a:r>
            <a:r>
              <a:rPr lang="it-IT" sz="1600" dirty="0">
                <a:solidFill>
                  <a:schemeClr val="tx1"/>
                </a:solidFill>
              </a:rPr>
              <a:t>dice: “in seno alla Chiesa ... le diverse linee di pensiero filosofico, teologico e pastorale, se si lasciano armonizzare dallo Spirito nel rispetto e nell’amore, possono far crescere la Chiesa, in quanto aiutano ad esplicitare meglio il ricchissimo tesoro della Parola” (40). </a:t>
            </a:r>
            <a:endParaRPr lang="it-IT" sz="1600" dirty="0" smtClean="0">
              <a:solidFill>
                <a:schemeClr val="tx1"/>
              </a:solidFill>
            </a:endParaRPr>
          </a:p>
          <a:p>
            <a:pPr algn="just"/>
            <a:r>
              <a:rPr lang="it-IT" sz="1600" b="1" dirty="0" smtClean="0">
                <a:solidFill>
                  <a:srgbClr val="FF0000"/>
                </a:solidFill>
              </a:rPr>
              <a:t>Circa </a:t>
            </a:r>
            <a:r>
              <a:rPr lang="it-IT" sz="1600" b="1" dirty="0">
                <a:solidFill>
                  <a:srgbClr val="FF0000"/>
                </a:solidFill>
              </a:rPr>
              <a:t>il rinnovamento, </a:t>
            </a:r>
            <a:r>
              <a:rPr lang="it-IT" sz="1600" dirty="0">
                <a:solidFill>
                  <a:schemeClr val="tx1"/>
                </a:solidFill>
              </a:rPr>
              <a:t>afferma che occorre riconoscere consuetudini della Chiesa “non direttamente legate al nucleo del Vangelo, alcune molto radicate nel corso della storia”: “non abbiamo paura di rivederle”. (43).</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246D621E-C636-4426-A25D-2FE769C03252}"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6</a:t>
            </a:fld>
            <a:endParaRPr lang="it-IT"/>
          </a:p>
        </p:txBody>
      </p:sp>
      <p:pic>
        <p:nvPicPr>
          <p:cNvPr id="3074" name="Picture 2" descr="C:\Users\Master\Desktop\Evangelii\e5.jpg"/>
          <p:cNvPicPr>
            <a:picLocks noChangeAspect="1" noChangeArrowheads="1"/>
          </p:cNvPicPr>
          <p:nvPr/>
        </p:nvPicPr>
        <p:blipFill>
          <a:blip r:embed="rId2" cstate="print"/>
          <a:srcRect/>
          <a:stretch>
            <a:fillRect/>
          </a:stretch>
        </p:blipFill>
        <p:spPr bwMode="auto">
          <a:xfrm>
            <a:off x="6300192" y="2852936"/>
            <a:ext cx="2505075" cy="18288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03848" y="980728"/>
            <a:ext cx="5616624" cy="5328592"/>
          </a:xfrm>
          <a:solidFill>
            <a:srgbClr val="FFFF00"/>
          </a:solidFill>
          <a:ln>
            <a:solidFill>
              <a:srgbClr val="002060"/>
            </a:solidFill>
          </a:ln>
        </p:spPr>
        <p:txBody>
          <a:bodyPr>
            <a:normAutofit lnSpcReduction="10000"/>
          </a:bodyPr>
          <a:lstStyle/>
          <a:p>
            <a:r>
              <a:rPr lang="it-IT" sz="2800" b="1" dirty="0">
                <a:solidFill>
                  <a:srgbClr val="0070C0"/>
                </a:solidFill>
              </a:rPr>
              <a:t>Una Chiesa con le porte aperte</a:t>
            </a:r>
          </a:p>
          <a:p>
            <a:pPr algn="just"/>
            <a:r>
              <a:rPr lang="it-IT" sz="1600" b="1" dirty="0">
                <a:solidFill>
                  <a:srgbClr val="FF0000"/>
                </a:solidFill>
              </a:rPr>
              <a:t>“La Chiesa – scrive il Papa </a:t>
            </a:r>
            <a:r>
              <a:rPr lang="it-IT" sz="1600" dirty="0">
                <a:solidFill>
                  <a:schemeClr val="tx1"/>
                </a:solidFill>
              </a:rPr>
              <a:t>– è chiamata ad essere sempre la casa aperta del padre. Uno dei segni concreti di questa apertura è avere dappertutto chiese con le porte aperte</a:t>
            </a:r>
            <a:r>
              <a:rPr lang="it-IT" sz="1600" dirty="0" smtClean="0">
                <a:solidFill>
                  <a:schemeClr val="tx1"/>
                </a:solidFill>
              </a:rPr>
              <a:t>”.</a:t>
            </a:r>
          </a:p>
          <a:p>
            <a:pPr algn="just"/>
            <a:r>
              <a:rPr lang="it-IT" sz="1600" b="1" dirty="0" smtClean="0">
                <a:solidFill>
                  <a:srgbClr val="FF0000"/>
                </a:solidFill>
              </a:rPr>
              <a:t>“</a:t>
            </a:r>
            <a:r>
              <a:rPr lang="it-IT" sz="1600" b="1" dirty="0">
                <a:solidFill>
                  <a:srgbClr val="FF0000"/>
                </a:solidFill>
              </a:rPr>
              <a:t>Nemmeno le porte dei Sacramenti </a:t>
            </a:r>
            <a:r>
              <a:rPr lang="it-IT" sz="1600" dirty="0">
                <a:solidFill>
                  <a:schemeClr val="tx1"/>
                </a:solidFill>
              </a:rPr>
              <a:t>si dovrebbero chiudere per una ragione qualsiasi”. Così “l’Eucaristia, sebbene costituisca la pienezza della vita sacramentale, non è un premio per i perfetti ma un generoso rimedio e un alimento per i deboli. </a:t>
            </a:r>
            <a:endParaRPr lang="it-IT" sz="1600" dirty="0" smtClean="0">
              <a:solidFill>
                <a:schemeClr val="tx1"/>
              </a:solidFill>
            </a:endParaRPr>
          </a:p>
          <a:p>
            <a:pPr algn="just"/>
            <a:r>
              <a:rPr lang="it-IT" sz="1600" b="1" dirty="0" smtClean="0">
                <a:solidFill>
                  <a:srgbClr val="FF0000"/>
                </a:solidFill>
              </a:rPr>
              <a:t>Queste </a:t>
            </a:r>
            <a:r>
              <a:rPr lang="it-IT" sz="1600" b="1" dirty="0">
                <a:solidFill>
                  <a:srgbClr val="FF0000"/>
                </a:solidFill>
              </a:rPr>
              <a:t>convinzioni hanno anche conseguenze pastorali </a:t>
            </a:r>
            <a:r>
              <a:rPr lang="it-IT" sz="1600" dirty="0">
                <a:solidFill>
                  <a:schemeClr val="tx1"/>
                </a:solidFill>
              </a:rPr>
              <a:t>che siamo chiamati a considerare con prudenza e audacia. Di frequente ci comportiamo come controllori della grazia e non come facilitatori. </a:t>
            </a:r>
            <a:endParaRPr lang="it-IT" sz="1600" dirty="0" smtClean="0">
              <a:solidFill>
                <a:schemeClr val="tx1"/>
              </a:solidFill>
            </a:endParaRPr>
          </a:p>
          <a:p>
            <a:pPr algn="just"/>
            <a:r>
              <a:rPr lang="it-IT" sz="1600" b="1" dirty="0" smtClean="0">
                <a:solidFill>
                  <a:srgbClr val="FF0000"/>
                </a:solidFill>
              </a:rPr>
              <a:t>Ma </a:t>
            </a:r>
            <a:r>
              <a:rPr lang="it-IT" sz="1600" b="1" dirty="0">
                <a:solidFill>
                  <a:srgbClr val="FF0000"/>
                </a:solidFill>
              </a:rPr>
              <a:t>la Chiesa non è una dogana</a:t>
            </a:r>
            <a:r>
              <a:rPr lang="it-IT" sz="1600" dirty="0">
                <a:solidFill>
                  <a:schemeClr val="tx1"/>
                </a:solidFill>
              </a:rPr>
              <a:t>, è la casa paterna dove c’è posto per ciascuno con la sua vita faticosa” (47). Quindi ribadisce quanto diceva a Buenos Aires: “preferisco una Chiesa accidentata, ferita e sporca per essere uscita per le strade, piuttosto che una Chiesa malata per la chiusura e la comodità di aggrapparsi alle proprie sicurezze. </a:t>
            </a:r>
            <a:endParaRPr lang="it-IT" sz="1600" dirty="0" smtClean="0">
              <a:solidFill>
                <a:schemeClr val="tx1"/>
              </a:solidFill>
            </a:endParaRPr>
          </a:p>
          <a:p>
            <a:pPr algn="just"/>
            <a:r>
              <a:rPr lang="it-IT" sz="1600" b="1" dirty="0" smtClean="0">
                <a:solidFill>
                  <a:srgbClr val="FF0000"/>
                </a:solidFill>
              </a:rPr>
              <a:t>Non </a:t>
            </a:r>
            <a:r>
              <a:rPr lang="it-IT" sz="1600" b="1" dirty="0">
                <a:solidFill>
                  <a:srgbClr val="FF0000"/>
                </a:solidFill>
              </a:rPr>
              <a:t>voglio una Chiesa preoccupata di essere il centro </a:t>
            </a:r>
            <a:r>
              <a:rPr lang="it-IT" sz="1600" dirty="0">
                <a:solidFill>
                  <a:schemeClr val="tx1"/>
                </a:solidFill>
              </a:rPr>
              <a:t>e che finisce rinchiusa in un groviglio di ossessioni e procedimenti. Se qualcosa deve santamente inquietarci e preoccupare la nostra coscienza è che tanti nostri fratelli” senza l’amicizia di Gesù (49).</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4443F168-5813-427A-9F03-641BAA60FF08}"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7</a:t>
            </a:fld>
            <a:endParaRPr lang="it-IT"/>
          </a:p>
        </p:txBody>
      </p:sp>
      <p:pic>
        <p:nvPicPr>
          <p:cNvPr id="4098" name="Picture 2" descr="C:\Users\Master\Desktop\Evangelii\e6.png"/>
          <p:cNvPicPr>
            <a:picLocks noChangeAspect="1" noChangeArrowheads="1"/>
          </p:cNvPicPr>
          <p:nvPr/>
        </p:nvPicPr>
        <p:blipFill>
          <a:blip r:embed="rId2" cstate="print"/>
          <a:srcRect/>
          <a:stretch>
            <a:fillRect/>
          </a:stretch>
        </p:blipFill>
        <p:spPr bwMode="auto">
          <a:xfrm>
            <a:off x="251520" y="2636912"/>
            <a:ext cx="2880320" cy="172819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323528" y="1556792"/>
            <a:ext cx="5472608" cy="4680520"/>
          </a:xfrm>
          <a:solidFill>
            <a:srgbClr val="FFFF00"/>
          </a:solidFill>
          <a:ln>
            <a:solidFill>
              <a:srgbClr val="002060"/>
            </a:solidFill>
          </a:ln>
        </p:spPr>
        <p:txBody>
          <a:bodyPr>
            <a:normAutofit/>
          </a:bodyPr>
          <a:lstStyle/>
          <a:p>
            <a:r>
              <a:rPr lang="it-IT" sz="2800" b="1" dirty="0">
                <a:solidFill>
                  <a:srgbClr val="0070C0"/>
                </a:solidFill>
              </a:rPr>
              <a:t>Sistema economico attuale ingiusto alla radice</a:t>
            </a:r>
          </a:p>
          <a:p>
            <a:pPr algn="just"/>
            <a:r>
              <a:rPr lang="it-IT" sz="1600" b="1" dirty="0">
                <a:solidFill>
                  <a:srgbClr val="FF0000"/>
                </a:solidFill>
              </a:rPr>
              <a:t>Parlando di alcune sfide del mondo attuale</a:t>
            </a:r>
            <a:r>
              <a:rPr lang="it-IT" sz="1600" dirty="0">
                <a:solidFill>
                  <a:schemeClr val="tx1"/>
                </a:solidFill>
              </a:rPr>
              <a:t>, denuncia l’attuale sistema economico: “è ingiusto alla radice” (59). “Questa economia uccide”, fa prevalere la “legge del più forte, dove il potente mangia il più debole”. </a:t>
            </a:r>
            <a:endParaRPr lang="it-IT" sz="1600" dirty="0" smtClean="0">
              <a:solidFill>
                <a:schemeClr val="tx1"/>
              </a:solidFill>
            </a:endParaRPr>
          </a:p>
          <a:p>
            <a:pPr algn="just"/>
            <a:r>
              <a:rPr lang="it-IT" sz="1600" b="1" dirty="0" smtClean="0">
                <a:solidFill>
                  <a:srgbClr val="FF0000"/>
                </a:solidFill>
              </a:rPr>
              <a:t>L’attuale </a:t>
            </a:r>
            <a:r>
              <a:rPr lang="it-IT" sz="1600" b="1" dirty="0">
                <a:solidFill>
                  <a:srgbClr val="FF0000"/>
                </a:solidFill>
              </a:rPr>
              <a:t>cultura dello “scarto” </a:t>
            </a:r>
            <a:r>
              <a:rPr lang="it-IT" sz="1600" dirty="0">
                <a:solidFill>
                  <a:schemeClr val="tx1"/>
                </a:solidFill>
              </a:rPr>
              <a:t>ha creato “qualcosa di nuovo”: “gli esclusi non sono ‘sfruttati’ ma rifiuti, ‘avanzi’” (53). </a:t>
            </a:r>
            <a:endParaRPr lang="it-IT" sz="1600" dirty="0" smtClean="0">
              <a:solidFill>
                <a:schemeClr val="tx1"/>
              </a:solidFill>
            </a:endParaRPr>
          </a:p>
          <a:p>
            <a:pPr algn="just"/>
            <a:r>
              <a:rPr lang="it-IT" sz="1600" b="1" dirty="0" smtClean="0">
                <a:solidFill>
                  <a:srgbClr val="FF0000"/>
                </a:solidFill>
              </a:rPr>
              <a:t>C’è </a:t>
            </a:r>
            <a:r>
              <a:rPr lang="it-IT" sz="1600" b="1" dirty="0">
                <a:solidFill>
                  <a:srgbClr val="FF0000"/>
                </a:solidFill>
              </a:rPr>
              <a:t>la “nuova tirannia invisibile, a volte virtuale”, </a:t>
            </a:r>
            <a:r>
              <a:rPr lang="it-IT" sz="1600" dirty="0">
                <a:solidFill>
                  <a:schemeClr val="tx1"/>
                </a:solidFill>
              </a:rPr>
              <a:t>di un “mercato divinizzato” dove regnano “speculazione finanziaria”, “corruzione ramificata”, “evasione fiscale egoista” (56). </a:t>
            </a:r>
            <a:endParaRPr lang="it-IT" sz="1600" dirty="0" smtClean="0">
              <a:solidFill>
                <a:schemeClr val="tx1"/>
              </a:solidFill>
            </a:endParaRPr>
          </a:p>
          <a:p>
            <a:pPr algn="just"/>
            <a:r>
              <a:rPr lang="it-IT" sz="1600" b="1" dirty="0" smtClean="0">
                <a:solidFill>
                  <a:srgbClr val="FF0000"/>
                </a:solidFill>
              </a:rPr>
              <a:t>Il </a:t>
            </a:r>
            <a:r>
              <a:rPr lang="it-IT" sz="1600" b="1" dirty="0">
                <a:solidFill>
                  <a:srgbClr val="FF0000"/>
                </a:solidFill>
              </a:rPr>
              <a:t>documento affronta poi gli “attacchi alla libertà religiosa” </a:t>
            </a:r>
            <a:r>
              <a:rPr lang="it-IT" sz="1600" dirty="0">
                <a:solidFill>
                  <a:schemeClr val="tx1"/>
                </a:solidFill>
              </a:rPr>
              <a:t>e le “nuove situazioni di persecuzione dei cristiani, le quali, in alcuni Paesi, hanno raggiunto livelli allarmanti di odio e di violenza. In molti luoghi si tratta piuttosto di una diffusa indifferenza relativista” (61).</a:t>
            </a:r>
          </a:p>
          <a:p>
            <a:pPr algn="just"/>
            <a:endParaRPr lang="it-IT" sz="1800" b="1" dirty="0">
              <a:solidFill>
                <a:schemeClr val="tx1"/>
              </a:solidFill>
            </a:endParaRPr>
          </a:p>
        </p:txBody>
      </p:sp>
      <p:sp>
        <p:nvSpPr>
          <p:cNvPr id="6" name="Segnaposto data 5"/>
          <p:cNvSpPr>
            <a:spLocks noGrp="1"/>
          </p:cNvSpPr>
          <p:nvPr>
            <p:ph type="dt" sz="half" idx="10"/>
          </p:nvPr>
        </p:nvSpPr>
        <p:spPr/>
        <p:txBody>
          <a:bodyPr/>
          <a:lstStyle/>
          <a:p>
            <a:fld id="{622C3254-0CB8-4539-A9C0-56603BF4F00E}"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8</a:t>
            </a:fld>
            <a:endParaRPr lang="it-IT"/>
          </a:p>
        </p:txBody>
      </p:sp>
      <p:pic>
        <p:nvPicPr>
          <p:cNvPr id="5122" name="Picture 2" descr="C:\Users\Master\Desktop\Evangelii\e8.jpg"/>
          <p:cNvPicPr>
            <a:picLocks noChangeAspect="1" noChangeArrowheads="1"/>
          </p:cNvPicPr>
          <p:nvPr/>
        </p:nvPicPr>
        <p:blipFill>
          <a:blip r:embed="rId2" cstate="print"/>
          <a:srcRect/>
          <a:stretch>
            <a:fillRect/>
          </a:stretch>
        </p:blipFill>
        <p:spPr bwMode="auto">
          <a:xfrm>
            <a:off x="5940152" y="2924944"/>
            <a:ext cx="3047344" cy="172819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5122"/>
                                        </p:tgtEl>
                                        <p:attrNameLst>
                                          <p:attrName>style.visibility</p:attrName>
                                        </p:attrNameLst>
                                      </p:cBhvr>
                                      <p:to>
                                        <p:strVal val="visible"/>
                                      </p:to>
                                    </p:set>
                                    <p:animEffect transition="in" filter="wheel(4)">
                                      <p:cBhvr>
                                        <p:cTn id="14" dur="2000"/>
                                        <p:tgtEl>
                                          <p:spTgt spid="5122"/>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188640"/>
            <a:ext cx="7772400" cy="720080"/>
          </a:xfrm>
        </p:spPr>
        <p:txBody>
          <a:bodyPr>
            <a:normAutofit fontScale="90000"/>
          </a:bodyPr>
          <a:lstStyle/>
          <a:p>
            <a:r>
              <a:rPr lang="it-IT" sz="4900" b="1" dirty="0" smtClean="0">
                <a:solidFill>
                  <a:srgbClr val="FF0000"/>
                </a:solidFill>
              </a:rPr>
              <a:t>EVANGELII GAUDIUM</a:t>
            </a:r>
            <a:endParaRPr lang="it-IT" sz="2700" b="1" dirty="0">
              <a:solidFill>
                <a:srgbClr val="002060"/>
              </a:solidFill>
            </a:endParaRPr>
          </a:p>
        </p:txBody>
      </p:sp>
      <p:sp>
        <p:nvSpPr>
          <p:cNvPr id="3" name="Sottotitolo 2"/>
          <p:cNvSpPr>
            <a:spLocks noGrp="1"/>
          </p:cNvSpPr>
          <p:nvPr>
            <p:ph type="subTitle" idx="1"/>
          </p:nvPr>
        </p:nvSpPr>
        <p:spPr>
          <a:xfrm>
            <a:off x="5292080" y="1628800"/>
            <a:ext cx="3600400" cy="4464496"/>
          </a:xfrm>
          <a:solidFill>
            <a:srgbClr val="FFFF00"/>
          </a:solidFill>
          <a:ln>
            <a:solidFill>
              <a:srgbClr val="002060"/>
            </a:solidFill>
          </a:ln>
        </p:spPr>
        <p:txBody>
          <a:bodyPr>
            <a:normAutofit/>
          </a:bodyPr>
          <a:lstStyle/>
          <a:p>
            <a:r>
              <a:rPr lang="it-IT" sz="2800" b="1" dirty="0">
                <a:solidFill>
                  <a:srgbClr val="0070C0"/>
                </a:solidFill>
              </a:rPr>
              <a:t>Individualismo postmoderno snatura vincoli familiari</a:t>
            </a:r>
          </a:p>
          <a:p>
            <a:pPr algn="just"/>
            <a:r>
              <a:rPr lang="it-IT" sz="1800" b="1" dirty="0">
                <a:solidFill>
                  <a:srgbClr val="FF0000"/>
                </a:solidFill>
              </a:rPr>
              <a:t>La famiglia, “cellula fondamentale della società” </a:t>
            </a:r>
            <a:r>
              <a:rPr lang="it-IT" sz="1800" dirty="0">
                <a:solidFill>
                  <a:schemeClr val="tx1"/>
                </a:solidFill>
              </a:rPr>
              <a:t>– prosegue il Papa – “attraversa una crisi culturale profonda”. Ribadendo, quindi, “il contributo indispensabile del matrimonio alla società” (66), il Papa sottolinea che “l’individualismo postmoderno e globalizzato favorisce uno stile di vita … che snatura i vincoli familiari”(67).</a:t>
            </a:r>
          </a:p>
        </p:txBody>
      </p:sp>
      <p:sp>
        <p:nvSpPr>
          <p:cNvPr id="6" name="Segnaposto data 5"/>
          <p:cNvSpPr>
            <a:spLocks noGrp="1"/>
          </p:cNvSpPr>
          <p:nvPr>
            <p:ph type="dt" sz="half" idx="10"/>
          </p:nvPr>
        </p:nvSpPr>
        <p:spPr/>
        <p:txBody>
          <a:bodyPr/>
          <a:lstStyle/>
          <a:p>
            <a:fld id="{5CEC7796-411B-419C-AC24-F66461299D45}" type="datetime1">
              <a:rPr lang="it-IT" smtClean="0"/>
              <a:t>22/11/2019</a:t>
            </a:fld>
            <a:endParaRPr lang="it-IT"/>
          </a:p>
        </p:txBody>
      </p:sp>
      <p:sp>
        <p:nvSpPr>
          <p:cNvPr id="7" name="Segnaposto numero diapositiva 6"/>
          <p:cNvSpPr>
            <a:spLocks noGrp="1"/>
          </p:cNvSpPr>
          <p:nvPr>
            <p:ph type="sldNum" sz="quarter" idx="12"/>
          </p:nvPr>
        </p:nvSpPr>
        <p:spPr/>
        <p:txBody>
          <a:bodyPr/>
          <a:lstStyle/>
          <a:p>
            <a:fld id="{4E843DD6-6186-47C0-9083-5C0B67B92AB8}" type="slidenum">
              <a:rPr lang="it-IT" smtClean="0"/>
              <a:pPr/>
              <a:t>9</a:t>
            </a:fld>
            <a:endParaRPr lang="it-IT"/>
          </a:p>
        </p:txBody>
      </p:sp>
      <p:pic>
        <p:nvPicPr>
          <p:cNvPr id="6146" name="Picture 2" descr="C:\Users\Master\Desktop\Evangelii\e9.jpg"/>
          <p:cNvPicPr>
            <a:picLocks noChangeAspect="1" noChangeArrowheads="1"/>
          </p:cNvPicPr>
          <p:nvPr/>
        </p:nvPicPr>
        <p:blipFill>
          <a:blip r:embed="rId2" cstate="print"/>
          <a:srcRect/>
          <a:stretch>
            <a:fillRect/>
          </a:stretch>
        </p:blipFill>
        <p:spPr bwMode="auto">
          <a:xfrm>
            <a:off x="323528" y="2348880"/>
            <a:ext cx="4761185" cy="3168352"/>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4917</Words>
  <Application>Microsoft Office PowerPoint</Application>
  <PresentationFormat>Presentazione su schermo (4:3)</PresentationFormat>
  <Paragraphs>224</Paragraphs>
  <Slides>26</Slides>
  <Notes>0</Notes>
  <HiddenSlides>0</HiddenSlides>
  <MMClips>0</MMClips>
  <ScaleCrop>false</ScaleCrop>
  <HeadingPairs>
    <vt:vector size="4" baseType="variant">
      <vt:variant>
        <vt:lpstr>Tema</vt:lpstr>
      </vt:variant>
      <vt:variant>
        <vt:i4>1</vt:i4>
      </vt:variant>
      <vt:variant>
        <vt:lpstr>Titoli diapositive</vt:lpstr>
      </vt:variant>
      <vt:variant>
        <vt:i4>26</vt:i4>
      </vt:variant>
    </vt:vector>
  </HeadingPairs>
  <TitlesOfParts>
    <vt:vector size="27" baseType="lpstr">
      <vt:lpstr>Tema di Office</vt:lpstr>
      <vt:lpstr>Sintesi dell’Esortazione apostolica di Papa Francesco  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lpstr>EVANGELII GAUDIUM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EVANGELII GAUDIUM Esortazione apostolica di Papa Francesco</dc:title>
  <dc:creator>Francesco Cannizzaro</dc:creator>
  <cp:lastModifiedBy>Master</cp:lastModifiedBy>
  <cp:revision>22</cp:revision>
  <dcterms:created xsi:type="dcterms:W3CDTF">2019-10-03T09:28:36Z</dcterms:created>
  <dcterms:modified xsi:type="dcterms:W3CDTF">2019-11-22T10:46:46Z</dcterms:modified>
</cp:coreProperties>
</file>